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02" r:id="rId6"/>
    <p:sldId id="286" r:id="rId7"/>
    <p:sldId id="287" r:id="rId8"/>
    <p:sldId id="289" r:id="rId9"/>
    <p:sldId id="261" r:id="rId10"/>
    <p:sldId id="293" r:id="rId11"/>
    <p:sldId id="283" r:id="rId12"/>
    <p:sldId id="291" r:id="rId13"/>
    <p:sldId id="266" r:id="rId14"/>
    <p:sldId id="290" r:id="rId15"/>
    <p:sldId id="296" r:id="rId16"/>
    <p:sldId id="298" r:id="rId17"/>
    <p:sldId id="299" r:id="rId18"/>
    <p:sldId id="300" r:id="rId19"/>
    <p:sldId id="297" r:id="rId20"/>
    <p:sldId id="301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9CAB"/>
    <a:srgbClr val="003352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6/4/2024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6/4/2024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niailkom.com/tutorial-belajar-php-fungsi-dan-cara-penulisan-perintah-break-dalam-perulangan-php/" TargetMode="External"/><Relationship Id="rId2" Type="http://schemas.openxmlformats.org/officeDocument/2006/relationships/hyperlink" Target="https://www.merdeka.com/trending/fungsi-php-dalam-pemrograman-web-yang-canggih-beserta-pengertian-dan-contohnya-kl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d.wikipedia.org/wiki/Bahasa_pemrograman" TargetMode="External"/><Relationship Id="rId5" Type="http://schemas.openxmlformats.org/officeDocument/2006/relationships/hyperlink" Target="https://jagongoding.com/web/php/dasar/logika-percabangan/" TargetMode="External"/><Relationship Id="rId4" Type="http://schemas.openxmlformats.org/officeDocument/2006/relationships/hyperlink" Target="https://www.biznetgio.com/news/apa-itu-ph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microsoft.com/office/2017/06/relationships/model3d" Target="../media/model3d3.glb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7" y="2060448"/>
            <a:ext cx="7077456" cy="1243584"/>
          </a:xfrm>
        </p:spPr>
        <p:txBody>
          <a:bodyPr/>
          <a:lstStyle/>
          <a:p>
            <a:r>
              <a:rPr lang="en-US" dirty="0" err="1"/>
              <a:t>Galat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error pada PHP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80295E-F3EC-9D6F-A101-0DC3EA1F5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584" y="5385816"/>
            <a:ext cx="10323576" cy="868680"/>
          </a:xfrm>
        </p:spPr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highlight>
                  <a:srgbClr val="8A508F"/>
                </a:highlight>
                <a:latin typeface="Poppins" panose="00000500000000000000" pitchFamily="2" charset="0"/>
              </a:rPr>
              <a:t>Copyright © 2024 Ashri Aulia Azzahra. All Rights Reserved.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Error undefined variable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EEB296-8554-4D20-B3B8-C0BBC380A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16809"/>
              </p:ext>
            </p:extLst>
          </p:nvPr>
        </p:nvGraphicFramePr>
        <p:xfrm>
          <a:off x="0" y="1374237"/>
          <a:ext cx="83312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5598334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25239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13107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60613981"/>
                    </a:ext>
                  </a:extLst>
                </a:gridCol>
              </a:tblGrid>
              <a:tr h="187170">
                <a:tc>
                  <a:txBody>
                    <a:bodyPr/>
                    <a:lstStyle/>
                    <a:p>
                      <a:pPr algn="ctr"/>
                      <a:endParaRPr lang="en-GB" sz="16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630617"/>
                  </a:ext>
                </a:extLst>
              </a:tr>
              <a:tr h="170154"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4366"/>
                  </a:ext>
                </a:extLst>
              </a:tr>
              <a:tr h="255570"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271508"/>
                  </a:ext>
                </a:extLst>
              </a:tr>
              <a:tr h="170154"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384641"/>
                  </a:ext>
                </a:extLst>
              </a:tr>
              <a:tr h="170154"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35587"/>
                  </a:ext>
                </a:extLst>
              </a:tr>
              <a:tr h="170154"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909641"/>
                  </a:ext>
                </a:extLst>
              </a:tr>
              <a:tr h="170154"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4451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FB8383-89AE-46B0-A591-BF205A37F2F4}"/>
              </a:ext>
            </a:extLst>
          </p:cNvPr>
          <p:cNvSpPr txBox="1"/>
          <p:nvPr/>
        </p:nvSpPr>
        <p:spPr>
          <a:xfrm>
            <a:off x="1026160" y="1903787"/>
            <a:ext cx="10535920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Error undefined variable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ketika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mencoba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sebuah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variabel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definisikan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PHP.</a:t>
            </a:r>
          </a:p>
          <a:p>
            <a:pPr algn="just"/>
            <a:endParaRPr lang="en-ID" sz="2000" b="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Kita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mungkin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membuat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variabel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ketika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mencoba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mengaksesnya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Misalnya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membuat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variabel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bernama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dan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kemudian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mencoba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mengakses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variabel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bernama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namanya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nama_penuh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20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undefined variable.</a:t>
            </a:r>
          </a:p>
          <a:p>
            <a:pPr algn="just"/>
            <a:endParaRPr lang="en-ID" sz="2000" b="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D" sz="2000" b="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B8C29-C68D-3E85-6148-D437C061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E5C527-0E3B-6B58-2058-05205D8E45F0}"/>
              </a:ext>
            </a:extLst>
          </p:cNvPr>
          <p:cNvSpPr txBox="1">
            <a:spLocks/>
          </p:cNvSpPr>
          <p:nvPr/>
        </p:nvSpPr>
        <p:spPr>
          <a:xfrm>
            <a:off x="444500" y="449654"/>
            <a:ext cx="11214100" cy="9787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Error undefined variable</a:t>
            </a:r>
          </a:p>
          <a:p>
            <a:r>
              <a:rPr lang="en-US" b="0" dirty="0"/>
              <a:t>$</a:t>
            </a:r>
            <a:r>
              <a:rPr lang="en-US" b="0" dirty="0" err="1"/>
              <a:t>nama</a:t>
            </a:r>
            <a:endParaRPr lang="en-ID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BB29E-49BB-45CF-862E-CAD23C55C6BF}"/>
              </a:ext>
            </a:extLst>
          </p:cNvPr>
          <p:cNvSpPr txBox="1"/>
          <p:nvPr/>
        </p:nvSpPr>
        <p:spPr>
          <a:xfrm>
            <a:off x="7173581" y="1706880"/>
            <a:ext cx="29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Display_Errors</a:t>
            </a:r>
            <a:endParaRPr lang="en-ID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12CCF1-C4FE-99B7-9A21-9EBC8821F827}"/>
              </a:ext>
            </a:extLst>
          </p:cNvPr>
          <p:cNvGrpSpPr/>
          <p:nvPr/>
        </p:nvGrpSpPr>
        <p:grpSpPr>
          <a:xfrm>
            <a:off x="3809039" y="1790860"/>
            <a:ext cx="2803757" cy="3329780"/>
            <a:chOff x="3809039" y="1790860"/>
            <a:chExt cx="2803757" cy="3329780"/>
          </a:xfr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grpSpPr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A97A485B-83B7-91AF-8AB5-DA34CFFEF540}"/>
                </a:ext>
              </a:extLst>
            </p:cNvPr>
            <p:cNvSpPr/>
            <p:nvPr/>
          </p:nvSpPr>
          <p:spPr>
            <a:xfrm>
              <a:off x="3809041" y="1790860"/>
              <a:ext cx="2803755" cy="83630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ID" sz="1800" dirty="0">
                  <a:solidFill>
                    <a:schemeClr val="tx1"/>
                  </a:solidFill>
                  <a:latin typeface="Aptos" panose="020B0004020202020204" pitchFamily="34" charset="0"/>
                </a:rPr>
                <a:t>BENAR </a:t>
              </a:r>
              <a:r>
                <a:rPr lang="en-ID" sz="3600" dirty="0">
                  <a:solidFill>
                    <a:srgbClr val="00B050"/>
                  </a:solidFill>
                  <a:latin typeface="Aptos" panose="020B0004020202020204" pitchFamily="34" charset="0"/>
                </a:rPr>
                <a:t>☑</a:t>
              </a:r>
              <a:endParaRPr lang="en-ID" sz="1800" dirty="0">
                <a:solidFill>
                  <a:schemeClr val="tx1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E0DB75-263D-3AC2-A62B-97FF558FB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9039" y="2637324"/>
              <a:ext cx="2803754" cy="248331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EB033D-2154-049E-6358-99FAB8E0B571}"/>
              </a:ext>
            </a:extLst>
          </p:cNvPr>
          <p:cNvGrpSpPr/>
          <p:nvPr/>
        </p:nvGrpSpPr>
        <p:grpSpPr>
          <a:xfrm>
            <a:off x="444495" y="1801020"/>
            <a:ext cx="2803760" cy="3614260"/>
            <a:chOff x="444495" y="1801020"/>
            <a:chExt cx="2803760" cy="3614260"/>
          </a:xfr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851408EB-0587-47F6-2A37-49F12582561E}"/>
                </a:ext>
              </a:extLst>
            </p:cNvPr>
            <p:cNvSpPr/>
            <p:nvPr/>
          </p:nvSpPr>
          <p:spPr>
            <a:xfrm>
              <a:off x="444500" y="1801020"/>
              <a:ext cx="2803755" cy="83630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  <a:ea typeface="Calibri" panose="020F0502020204030204" pitchFamily="34" charset="0"/>
                  <a:cs typeface="72 Light" panose="020B0303030000000003" pitchFamily="34" charset="0"/>
                </a:rPr>
                <a:t>SALAH </a:t>
              </a:r>
              <a:r>
                <a:rPr lang="en-US" sz="3600" b="1" dirty="0">
                  <a:solidFill>
                    <a:srgbClr val="FF0000"/>
                  </a:solidFill>
                  <a:latin typeface="Aptos" panose="020B0004020202020204" pitchFamily="34" charset="0"/>
                  <a:ea typeface="Calibri" panose="020F0502020204030204" pitchFamily="34" charset="0"/>
                  <a:cs typeface="72 Light" panose="020B0303030000000003" pitchFamily="34" charset="0"/>
                </a:rPr>
                <a:t>⮽</a:t>
              </a:r>
              <a:endParaRPr lang="en-ID" dirty="0">
                <a:solidFill>
                  <a:schemeClr val="tx1"/>
                </a:solidFill>
                <a:latin typeface="Aptos" panose="020B0004020202020204" pitchFamily="34" charset="0"/>
                <a:ea typeface="Calibri" panose="020F0502020204030204" pitchFamily="34" charset="0"/>
                <a:cs typeface="72 Light" panose="020B0303030000000003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50879BB-CA51-E716-AC66-9AB844614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495" y="2637324"/>
              <a:ext cx="2803756" cy="2777956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5601B6C-D84C-A3D8-6AB8-132017391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77" y="2076212"/>
            <a:ext cx="4262256" cy="380119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447DC04-5D83-592E-C2BF-96495F8412DD}"/>
              </a:ext>
            </a:extLst>
          </p:cNvPr>
          <p:cNvSpPr/>
          <p:nvPr/>
        </p:nvSpPr>
        <p:spPr>
          <a:xfrm>
            <a:off x="8626461" y="2627164"/>
            <a:ext cx="650240" cy="558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800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0499-C550-0E07-AB09-96E50902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 1 : Strategi </a:t>
            </a:r>
            <a:r>
              <a:rPr lang="en-US" dirty="0" err="1"/>
              <a:t>Mencegah</a:t>
            </a:r>
            <a:r>
              <a:rPr lang="en-US" dirty="0"/>
              <a:t> Error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9F1F0-E7E8-2C6C-C69E-3DBEBC23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DA6786-7878-4A77-7672-4C3CDBE92560}"/>
              </a:ext>
            </a:extLst>
          </p:cNvPr>
          <p:cNvGrpSpPr/>
          <p:nvPr/>
        </p:nvGrpSpPr>
        <p:grpSpPr>
          <a:xfrm>
            <a:off x="4345412" y="2166923"/>
            <a:ext cx="2995642" cy="2981354"/>
            <a:chOff x="3789678" y="1737012"/>
            <a:chExt cx="4114802" cy="409517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345786C-8646-B620-C2A1-5BAA9AA98F86}"/>
                </a:ext>
              </a:extLst>
            </p:cNvPr>
            <p:cNvSpPr/>
            <p:nvPr/>
          </p:nvSpPr>
          <p:spPr>
            <a:xfrm>
              <a:off x="3870960" y="1808480"/>
              <a:ext cx="3952240" cy="3952240"/>
            </a:xfrm>
            <a:custGeom>
              <a:avLst/>
              <a:gdLst>
                <a:gd name="connsiteX0" fmla="*/ 1981200 w 3952240"/>
                <a:gd name="connsiteY0" fmla="*/ 660400 h 3952240"/>
                <a:gd name="connsiteX1" fmla="*/ 660400 w 3952240"/>
                <a:gd name="connsiteY1" fmla="*/ 1981200 h 3952240"/>
                <a:gd name="connsiteX2" fmla="*/ 1981200 w 3952240"/>
                <a:gd name="connsiteY2" fmla="*/ 3302000 h 3952240"/>
                <a:gd name="connsiteX3" fmla="*/ 3302000 w 3952240"/>
                <a:gd name="connsiteY3" fmla="*/ 1981200 h 3952240"/>
                <a:gd name="connsiteX4" fmla="*/ 1981200 w 3952240"/>
                <a:gd name="connsiteY4" fmla="*/ 660400 h 3952240"/>
                <a:gd name="connsiteX5" fmla="*/ 1976120 w 3952240"/>
                <a:gd name="connsiteY5" fmla="*/ 0 h 3952240"/>
                <a:gd name="connsiteX6" fmla="*/ 3952240 w 3952240"/>
                <a:gd name="connsiteY6" fmla="*/ 1976120 h 3952240"/>
                <a:gd name="connsiteX7" fmla="*/ 1976120 w 3952240"/>
                <a:gd name="connsiteY7" fmla="*/ 3952240 h 3952240"/>
                <a:gd name="connsiteX8" fmla="*/ 0 w 3952240"/>
                <a:gd name="connsiteY8" fmla="*/ 1976120 h 3952240"/>
                <a:gd name="connsiteX9" fmla="*/ 1976120 w 3952240"/>
                <a:gd name="connsiteY9" fmla="*/ 0 h 395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2240" h="3952240">
                  <a:moveTo>
                    <a:pt x="1981200" y="660400"/>
                  </a:moveTo>
                  <a:cubicBezTo>
                    <a:pt x="1251742" y="660400"/>
                    <a:pt x="660400" y="1251742"/>
                    <a:pt x="660400" y="1981200"/>
                  </a:cubicBezTo>
                  <a:cubicBezTo>
                    <a:pt x="660400" y="2710658"/>
                    <a:pt x="1251742" y="3302000"/>
                    <a:pt x="1981200" y="3302000"/>
                  </a:cubicBezTo>
                  <a:cubicBezTo>
                    <a:pt x="2710658" y="3302000"/>
                    <a:pt x="3302000" y="2710658"/>
                    <a:pt x="3302000" y="1981200"/>
                  </a:cubicBezTo>
                  <a:cubicBezTo>
                    <a:pt x="3302000" y="1251742"/>
                    <a:pt x="2710658" y="660400"/>
                    <a:pt x="1981200" y="660400"/>
                  </a:cubicBezTo>
                  <a:close/>
                  <a:moveTo>
                    <a:pt x="1976120" y="0"/>
                  </a:moveTo>
                  <a:cubicBezTo>
                    <a:pt x="3067501" y="0"/>
                    <a:pt x="3952240" y="884739"/>
                    <a:pt x="3952240" y="1976120"/>
                  </a:cubicBezTo>
                  <a:cubicBezTo>
                    <a:pt x="3952240" y="3067501"/>
                    <a:pt x="3067501" y="3952240"/>
                    <a:pt x="1976120" y="3952240"/>
                  </a:cubicBezTo>
                  <a:cubicBezTo>
                    <a:pt x="884739" y="3952240"/>
                    <a:pt x="0" y="3067501"/>
                    <a:pt x="0" y="1976120"/>
                  </a:cubicBezTo>
                  <a:cubicBezTo>
                    <a:pt x="0" y="884739"/>
                    <a:pt x="884739" y="0"/>
                    <a:pt x="197612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EDE1022B-369D-6AF6-0FD2-719954B2A21E}"/>
                </a:ext>
              </a:extLst>
            </p:cNvPr>
            <p:cNvSpPr/>
            <p:nvPr/>
          </p:nvSpPr>
          <p:spPr>
            <a:xfrm>
              <a:off x="5414919" y="1737012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91308540-D05F-6D5D-1F68-A7AD9A2854A0}"/>
                </a:ext>
              </a:extLst>
            </p:cNvPr>
            <p:cNvSpPr/>
            <p:nvPr/>
          </p:nvSpPr>
          <p:spPr>
            <a:xfrm flipH="1">
              <a:off x="5414919" y="4949869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2B7D8A9-4C02-7E8A-39F4-5A6673EC05B9}"/>
                </a:ext>
              </a:extLst>
            </p:cNvPr>
            <p:cNvSpPr/>
            <p:nvPr/>
          </p:nvSpPr>
          <p:spPr>
            <a:xfrm rot="16200000" flipH="1">
              <a:off x="7031160" y="3343441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EB39D3C-B198-0496-37D5-A7EF2FE5BBF1}"/>
                </a:ext>
              </a:extLst>
            </p:cNvPr>
            <p:cNvSpPr/>
            <p:nvPr/>
          </p:nvSpPr>
          <p:spPr>
            <a:xfrm rot="5400000" flipH="1" flipV="1">
              <a:off x="3798677" y="3343441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55529BA-DB5D-D944-66B3-AC246E1257EF}"/>
              </a:ext>
            </a:extLst>
          </p:cNvPr>
          <p:cNvSpPr txBox="1"/>
          <p:nvPr/>
        </p:nvSpPr>
        <p:spPr>
          <a:xfrm>
            <a:off x="4932250" y="2512874"/>
            <a:ext cx="243245" cy="5161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1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0A4DE-BDE2-7C2D-C511-4CDC78CA78CD}"/>
              </a:ext>
            </a:extLst>
          </p:cNvPr>
          <p:cNvSpPr txBox="1"/>
          <p:nvPr/>
        </p:nvSpPr>
        <p:spPr>
          <a:xfrm>
            <a:off x="4786314" y="4089504"/>
            <a:ext cx="3254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299CAB"/>
                </a:solidFill>
              </a:rPr>
              <a:t>2</a:t>
            </a:r>
            <a:endParaRPr lang="en-ID" sz="3200" b="1" dirty="0">
              <a:solidFill>
                <a:srgbClr val="299CA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EEAD6-8A26-96B4-B93B-0E7383442D61}"/>
              </a:ext>
            </a:extLst>
          </p:cNvPr>
          <p:cNvSpPr txBox="1"/>
          <p:nvPr/>
        </p:nvSpPr>
        <p:spPr>
          <a:xfrm>
            <a:off x="6525896" y="4178273"/>
            <a:ext cx="3254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299CAB"/>
                </a:solidFill>
              </a:rPr>
              <a:t>3</a:t>
            </a:r>
            <a:endParaRPr lang="en-ID" sz="3200" b="1" dirty="0">
              <a:solidFill>
                <a:srgbClr val="299CA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B320C-20E9-E57A-FDCA-2BAB53BF8044}"/>
              </a:ext>
            </a:extLst>
          </p:cNvPr>
          <p:cNvSpPr txBox="1"/>
          <p:nvPr/>
        </p:nvSpPr>
        <p:spPr>
          <a:xfrm>
            <a:off x="6600102" y="2552151"/>
            <a:ext cx="3254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299CAB"/>
                </a:solidFill>
              </a:rPr>
              <a:t>4</a:t>
            </a:r>
            <a:endParaRPr lang="en-ID" sz="3200" b="1" dirty="0">
              <a:solidFill>
                <a:srgbClr val="299CA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C9B720-2C15-FA65-E532-D288AEBBB2ED}"/>
              </a:ext>
            </a:extLst>
          </p:cNvPr>
          <p:cNvSpPr txBox="1"/>
          <p:nvPr/>
        </p:nvSpPr>
        <p:spPr>
          <a:xfrm>
            <a:off x="228958" y="1458595"/>
            <a:ext cx="403823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Tahu </a:t>
            </a:r>
            <a:r>
              <a:rPr lang="en-ID" sz="20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Jenis-Jenis</a:t>
            </a:r>
            <a:r>
              <a:rPr lang="en-ID" sz="20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PHP </a:t>
            </a:r>
            <a:r>
              <a:rPr lang="en-ID" sz="20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Pahami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antarmuka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diberikan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PHP.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implicasinya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sendiri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operasional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dipertimbangkan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AEDE-202E-EC2A-B788-795CC7BC2160}"/>
              </a:ext>
            </a:extLst>
          </p:cNvPr>
          <p:cNvSpPr txBox="1"/>
          <p:nvPr/>
        </p:nvSpPr>
        <p:spPr>
          <a:xfrm>
            <a:off x="-4829789" y="4207188"/>
            <a:ext cx="43781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Debugging dan Solusi Error :</a:t>
            </a:r>
          </a:p>
          <a:p>
            <a:pPr algn="just"/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Belajar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teknik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debugging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efektif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mengidentifikasi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menyelesaikan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PHP.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termasuk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perintah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php_errors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log file,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extensions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Xdebug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24723D-550D-DB40-47B6-17A7ECD4EAF4}"/>
              </a:ext>
            </a:extLst>
          </p:cNvPr>
          <p:cNvSpPr txBox="1"/>
          <p:nvPr/>
        </p:nvSpPr>
        <p:spPr>
          <a:xfrm>
            <a:off x="12300944" y="1458595"/>
            <a:ext cx="4516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Prevencsi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Menyediakan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strategi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konsisten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mencegah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tersebar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web.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uji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PHPUnit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PHP-CS-Fixer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membantu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menjaga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kualitas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mencegat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D2887-EEE3-0064-6EE3-65D251BCB54A}"/>
              </a:ext>
            </a:extLst>
          </p:cNvPr>
          <p:cNvSpPr txBox="1"/>
          <p:nvPr/>
        </p:nvSpPr>
        <p:spPr>
          <a:xfrm>
            <a:off x="12217836" y="4136068"/>
            <a:ext cx="468375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Pembelajaran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Pengembangan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algn="just"/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yang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peluang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mempelajari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mengembangkan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keterampilan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pengelolaan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teknologi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mengumpulkan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dan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menganalisis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yang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sering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mengambil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tindakan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mengurangi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masa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mendatang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F744D6-D811-5FF0-79BC-64599E995299}"/>
              </a:ext>
            </a:extLst>
          </p:cNvPr>
          <p:cNvCxnSpPr/>
          <p:nvPr/>
        </p:nvCxnSpPr>
        <p:spPr>
          <a:xfrm>
            <a:off x="444500" y="3657600"/>
            <a:ext cx="32639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8C4C86-E6F7-78F9-BA88-2BB222991989}"/>
              </a:ext>
            </a:extLst>
          </p:cNvPr>
          <p:cNvCxnSpPr/>
          <p:nvPr/>
        </p:nvCxnSpPr>
        <p:spPr>
          <a:xfrm>
            <a:off x="8166100" y="3616960"/>
            <a:ext cx="32639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F97856-DA3D-D705-B2F5-DC1E8364D733}"/>
              </a:ext>
            </a:extLst>
          </p:cNvPr>
          <p:cNvCxnSpPr>
            <a:cxnSpLocks/>
          </p:cNvCxnSpPr>
          <p:nvPr/>
        </p:nvCxnSpPr>
        <p:spPr>
          <a:xfrm flipV="1">
            <a:off x="5844170" y="1574800"/>
            <a:ext cx="0" cy="315599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34CE36-79AB-640E-EFC9-80B606A3F0A6}"/>
              </a:ext>
            </a:extLst>
          </p:cNvPr>
          <p:cNvCxnSpPr>
            <a:cxnSpLocks/>
          </p:cNvCxnSpPr>
          <p:nvPr/>
        </p:nvCxnSpPr>
        <p:spPr>
          <a:xfrm flipV="1">
            <a:off x="5722250" y="5595115"/>
            <a:ext cx="0" cy="315599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 descr="Thinking Face Emoji">
                <a:extLst>
                  <a:ext uri="{FF2B5EF4-FFF2-40B4-BE49-F238E27FC236}">
                    <a16:creationId xmlns:a16="http://schemas.microsoft.com/office/drawing/2014/main" id="{3F6B7172-E150-F54C-F91A-B9BE8C5E8D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7529007"/>
                  </p:ext>
                </p:extLst>
              </p:nvPr>
            </p:nvGraphicFramePr>
            <p:xfrm>
              <a:off x="4976011" y="2911544"/>
              <a:ext cx="1673577" cy="13502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73577" cy="1350271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-1119319" ay="-1858919" az="5915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77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 descr="Thinking Face Emoji">
                <a:extLst>
                  <a:ext uri="{FF2B5EF4-FFF2-40B4-BE49-F238E27FC236}">
                    <a16:creationId xmlns:a16="http://schemas.microsoft.com/office/drawing/2014/main" id="{3F6B7172-E150-F54C-F91A-B9BE8C5E8D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6011" y="2911544"/>
                <a:ext cx="1673577" cy="13502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38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0499-C550-0E07-AB09-96E50902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 1 : Strategi </a:t>
            </a:r>
            <a:r>
              <a:rPr lang="en-US" dirty="0" err="1"/>
              <a:t>Mencegah</a:t>
            </a:r>
            <a:r>
              <a:rPr lang="en-US" dirty="0"/>
              <a:t> Error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9F1F0-E7E8-2C6C-C69E-3DBEBC23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DA6786-7878-4A77-7672-4C3CDBE92560}"/>
              </a:ext>
            </a:extLst>
          </p:cNvPr>
          <p:cNvGrpSpPr/>
          <p:nvPr/>
        </p:nvGrpSpPr>
        <p:grpSpPr>
          <a:xfrm>
            <a:off x="4345412" y="2166923"/>
            <a:ext cx="2995642" cy="2981354"/>
            <a:chOff x="3789678" y="1737012"/>
            <a:chExt cx="4114802" cy="409517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345786C-8646-B620-C2A1-5BAA9AA98F86}"/>
                </a:ext>
              </a:extLst>
            </p:cNvPr>
            <p:cNvSpPr/>
            <p:nvPr/>
          </p:nvSpPr>
          <p:spPr>
            <a:xfrm>
              <a:off x="3870960" y="1808480"/>
              <a:ext cx="3952240" cy="3952240"/>
            </a:xfrm>
            <a:custGeom>
              <a:avLst/>
              <a:gdLst>
                <a:gd name="connsiteX0" fmla="*/ 1981200 w 3952240"/>
                <a:gd name="connsiteY0" fmla="*/ 660400 h 3952240"/>
                <a:gd name="connsiteX1" fmla="*/ 660400 w 3952240"/>
                <a:gd name="connsiteY1" fmla="*/ 1981200 h 3952240"/>
                <a:gd name="connsiteX2" fmla="*/ 1981200 w 3952240"/>
                <a:gd name="connsiteY2" fmla="*/ 3302000 h 3952240"/>
                <a:gd name="connsiteX3" fmla="*/ 3302000 w 3952240"/>
                <a:gd name="connsiteY3" fmla="*/ 1981200 h 3952240"/>
                <a:gd name="connsiteX4" fmla="*/ 1981200 w 3952240"/>
                <a:gd name="connsiteY4" fmla="*/ 660400 h 3952240"/>
                <a:gd name="connsiteX5" fmla="*/ 1976120 w 3952240"/>
                <a:gd name="connsiteY5" fmla="*/ 0 h 3952240"/>
                <a:gd name="connsiteX6" fmla="*/ 3952240 w 3952240"/>
                <a:gd name="connsiteY6" fmla="*/ 1976120 h 3952240"/>
                <a:gd name="connsiteX7" fmla="*/ 1976120 w 3952240"/>
                <a:gd name="connsiteY7" fmla="*/ 3952240 h 3952240"/>
                <a:gd name="connsiteX8" fmla="*/ 0 w 3952240"/>
                <a:gd name="connsiteY8" fmla="*/ 1976120 h 3952240"/>
                <a:gd name="connsiteX9" fmla="*/ 1976120 w 3952240"/>
                <a:gd name="connsiteY9" fmla="*/ 0 h 395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2240" h="3952240">
                  <a:moveTo>
                    <a:pt x="1981200" y="660400"/>
                  </a:moveTo>
                  <a:cubicBezTo>
                    <a:pt x="1251742" y="660400"/>
                    <a:pt x="660400" y="1251742"/>
                    <a:pt x="660400" y="1981200"/>
                  </a:cubicBezTo>
                  <a:cubicBezTo>
                    <a:pt x="660400" y="2710658"/>
                    <a:pt x="1251742" y="3302000"/>
                    <a:pt x="1981200" y="3302000"/>
                  </a:cubicBezTo>
                  <a:cubicBezTo>
                    <a:pt x="2710658" y="3302000"/>
                    <a:pt x="3302000" y="2710658"/>
                    <a:pt x="3302000" y="1981200"/>
                  </a:cubicBezTo>
                  <a:cubicBezTo>
                    <a:pt x="3302000" y="1251742"/>
                    <a:pt x="2710658" y="660400"/>
                    <a:pt x="1981200" y="660400"/>
                  </a:cubicBezTo>
                  <a:close/>
                  <a:moveTo>
                    <a:pt x="1976120" y="0"/>
                  </a:moveTo>
                  <a:cubicBezTo>
                    <a:pt x="3067501" y="0"/>
                    <a:pt x="3952240" y="884739"/>
                    <a:pt x="3952240" y="1976120"/>
                  </a:cubicBezTo>
                  <a:cubicBezTo>
                    <a:pt x="3952240" y="3067501"/>
                    <a:pt x="3067501" y="3952240"/>
                    <a:pt x="1976120" y="3952240"/>
                  </a:cubicBezTo>
                  <a:cubicBezTo>
                    <a:pt x="884739" y="3952240"/>
                    <a:pt x="0" y="3067501"/>
                    <a:pt x="0" y="1976120"/>
                  </a:cubicBezTo>
                  <a:cubicBezTo>
                    <a:pt x="0" y="884739"/>
                    <a:pt x="884739" y="0"/>
                    <a:pt x="197612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EDE1022B-369D-6AF6-0FD2-719954B2A21E}"/>
                </a:ext>
              </a:extLst>
            </p:cNvPr>
            <p:cNvSpPr/>
            <p:nvPr/>
          </p:nvSpPr>
          <p:spPr>
            <a:xfrm>
              <a:off x="5414919" y="1737012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91308540-D05F-6D5D-1F68-A7AD9A2854A0}"/>
                </a:ext>
              </a:extLst>
            </p:cNvPr>
            <p:cNvSpPr/>
            <p:nvPr/>
          </p:nvSpPr>
          <p:spPr>
            <a:xfrm flipH="1">
              <a:off x="5414919" y="4949869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2B7D8A9-4C02-7E8A-39F4-5A6673EC05B9}"/>
                </a:ext>
              </a:extLst>
            </p:cNvPr>
            <p:cNvSpPr/>
            <p:nvPr/>
          </p:nvSpPr>
          <p:spPr>
            <a:xfrm rot="16200000" flipH="1">
              <a:off x="7031160" y="3343441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EB39D3C-B198-0496-37D5-A7EF2FE5BBF1}"/>
                </a:ext>
              </a:extLst>
            </p:cNvPr>
            <p:cNvSpPr/>
            <p:nvPr/>
          </p:nvSpPr>
          <p:spPr>
            <a:xfrm rot="5400000" flipH="1" flipV="1">
              <a:off x="3798677" y="3343441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55529BA-DB5D-D944-66B3-AC246E1257EF}"/>
              </a:ext>
            </a:extLst>
          </p:cNvPr>
          <p:cNvSpPr txBox="1"/>
          <p:nvPr/>
        </p:nvSpPr>
        <p:spPr>
          <a:xfrm>
            <a:off x="4932250" y="2512874"/>
            <a:ext cx="243245" cy="5161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1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0A4DE-BDE2-7C2D-C511-4CDC78CA78CD}"/>
              </a:ext>
            </a:extLst>
          </p:cNvPr>
          <p:cNvSpPr txBox="1"/>
          <p:nvPr/>
        </p:nvSpPr>
        <p:spPr>
          <a:xfrm>
            <a:off x="4786314" y="4123801"/>
            <a:ext cx="325452" cy="5161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EEAD6-8A26-96B4-B93B-0E7383442D61}"/>
              </a:ext>
            </a:extLst>
          </p:cNvPr>
          <p:cNvSpPr txBox="1"/>
          <p:nvPr/>
        </p:nvSpPr>
        <p:spPr>
          <a:xfrm>
            <a:off x="6525896" y="4178273"/>
            <a:ext cx="3254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299CAB"/>
                </a:solidFill>
              </a:rPr>
              <a:t>3</a:t>
            </a:r>
            <a:endParaRPr lang="en-ID" sz="3200" b="1" dirty="0">
              <a:solidFill>
                <a:srgbClr val="299CAB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B320C-20E9-E57A-FDCA-2BAB53BF8044}"/>
              </a:ext>
            </a:extLst>
          </p:cNvPr>
          <p:cNvSpPr txBox="1"/>
          <p:nvPr/>
        </p:nvSpPr>
        <p:spPr>
          <a:xfrm>
            <a:off x="6600102" y="2552151"/>
            <a:ext cx="3254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299CAB"/>
                </a:solidFill>
              </a:rPr>
              <a:t>4</a:t>
            </a:r>
            <a:endParaRPr lang="en-ID" sz="3200" b="1" dirty="0">
              <a:solidFill>
                <a:srgbClr val="299CA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C9B720-2C15-FA65-E532-D288AEBBB2ED}"/>
              </a:ext>
            </a:extLst>
          </p:cNvPr>
          <p:cNvSpPr txBox="1"/>
          <p:nvPr/>
        </p:nvSpPr>
        <p:spPr>
          <a:xfrm>
            <a:off x="228958" y="1458595"/>
            <a:ext cx="403823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Tahu </a:t>
            </a:r>
            <a:r>
              <a:rPr lang="en-ID" sz="20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Jenis-Jenis</a:t>
            </a:r>
            <a:r>
              <a:rPr lang="en-ID" sz="20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PHP </a:t>
            </a:r>
            <a:r>
              <a:rPr lang="en-ID" sz="20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Pahami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antarmuka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diberikan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PHP.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implicasinya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sendiri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operasional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dipertimbangkan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AEDE-202E-EC2A-B788-795CC7BC2160}"/>
              </a:ext>
            </a:extLst>
          </p:cNvPr>
          <p:cNvSpPr txBox="1"/>
          <p:nvPr/>
        </p:nvSpPr>
        <p:spPr>
          <a:xfrm>
            <a:off x="132492" y="4207188"/>
            <a:ext cx="43781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Debugging dan Solusi Error :</a:t>
            </a:r>
          </a:p>
          <a:p>
            <a:pPr algn="just"/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Belajar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teknik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debugging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efektif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mengidentifikasi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menyelesaikan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PHP.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termasuk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perintah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php_errors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log file,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extensions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Xdebug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24723D-550D-DB40-47B6-17A7ECD4EAF4}"/>
              </a:ext>
            </a:extLst>
          </p:cNvPr>
          <p:cNvSpPr txBox="1"/>
          <p:nvPr/>
        </p:nvSpPr>
        <p:spPr>
          <a:xfrm>
            <a:off x="12782330" y="1458595"/>
            <a:ext cx="4516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Prevencsi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Menyediakan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strategi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konsisten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mencegah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tersebar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web.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uji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PHPUnit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PHP-CS-Fixer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membantu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menjaga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kualitas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mencegat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D2887-EEE3-0064-6EE3-65D251BCB54A}"/>
              </a:ext>
            </a:extLst>
          </p:cNvPr>
          <p:cNvSpPr txBox="1"/>
          <p:nvPr/>
        </p:nvSpPr>
        <p:spPr>
          <a:xfrm>
            <a:off x="12879986" y="4136068"/>
            <a:ext cx="468375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Pembelajaran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Pengembangan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algn="just"/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yang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peluang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mempelajari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mengembangkan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keterampilan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pengelolaan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teknologi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mengumpulkan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dan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menganalisis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yang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sering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mengambil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tindakan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mengurangi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masa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mendatang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F744D6-D811-5FF0-79BC-64599E995299}"/>
              </a:ext>
            </a:extLst>
          </p:cNvPr>
          <p:cNvCxnSpPr/>
          <p:nvPr/>
        </p:nvCxnSpPr>
        <p:spPr>
          <a:xfrm>
            <a:off x="444500" y="3657600"/>
            <a:ext cx="32639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8C4C86-E6F7-78F9-BA88-2BB222991989}"/>
              </a:ext>
            </a:extLst>
          </p:cNvPr>
          <p:cNvCxnSpPr/>
          <p:nvPr/>
        </p:nvCxnSpPr>
        <p:spPr>
          <a:xfrm>
            <a:off x="8166100" y="3616960"/>
            <a:ext cx="32639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F97856-DA3D-D705-B2F5-DC1E8364D733}"/>
              </a:ext>
            </a:extLst>
          </p:cNvPr>
          <p:cNvCxnSpPr>
            <a:cxnSpLocks/>
          </p:cNvCxnSpPr>
          <p:nvPr/>
        </p:nvCxnSpPr>
        <p:spPr>
          <a:xfrm flipV="1">
            <a:off x="5844170" y="1574800"/>
            <a:ext cx="0" cy="315599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34CE36-79AB-640E-EFC9-80B606A3F0A6}"/>
              </a:ext>
            </a:extLst>
          </p:cNvPr>
          <p:cNvCxnSpPr>
            <a:cxnSpLocks/>
          </p:cNvCxnSpPr>
          <p:nvPr/>
        </p:nvCxnSpPr>
        <p:spPr>
          <a:xfrm flipV="1">
            <a:off x="5722250" y="5595115"/>
            <a:ext cx="0" cy="315599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inking Face Emoji">
                <a:extLst>
                  <a:ext uri="{FF2B5EF4-FFF2-40B4-BE49-F238E27FC236}">
                    <a16:creationId xmlns:a16="http://schemas.microsoft.com/office/drawing/2014/main" id="{74F8425D-13C7-05A5-E307-2B92B63F95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7665624"/>
                  </p:ext>
                </p:extLst>
              </p:nvPr>
            </p:nvGraphicFramePr>
            <p:xfrm>
              <a:off x="5042574" y="2911543"/>
              <a:ext cx="1540450" cy="13502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40450" cy="1350272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1213132" ay="-2249262" az="-75803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77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inking Face Emoji">
                <a:extLst>
                  <a:ext uri="{FF2B5EF4-FFF2-40B4-BE49-F238E27FC236}">
                    <a16:creationId xmlns:a16="http://schemas.microsoft.com/office/drawing/2014/main" id="{74F8425D-13C7-05A5-E307-2B92B63F95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2574" y="2911543"/>
                <a:ext cx="1540450" cy="13502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993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0499-C550-0E07-AB09-96E50902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 1 : Strategi </a:t>
            </a:r>
            <a:r>
              <a:rPr lang="en-US" dirty="0" err="1"/>
              <a:t>Mencegah</a:t>
            </a:r>
            <a:r>
              <a:rPr lang="en-US" dirty="0"/>
              <a:t> Error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9F1F0-E7E8-2C6C-C69E-3DBEBC23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DA6786-7878-4A77-7672-4C3CDBE92560}"/>
              </a:ext>
            </a:extLst>
          </p:cNvPr>
          <p:cNvGrpSpPr/>
          <p:nvPr/>
        </p:nvGrpSpPr>
        <p:grpSpPr>
          <a:xfrm>
            <a:off x="4345412" y="2166923"/>
            <a:ext cx="2995642" cy="2981354"/>
            <a:chOff x="3789678" y="1737012"/>
            <a:chExt cx="4114802" cy="409517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345786C-8646-B620-C2A1-5BAA9AA98F86}"/>
                </a:ext>
              </a:extLst>
            </p:cNvPr>
            <p:cNvSpPr/>
            <p:nvPr/>
          </p:nvSpPr>
          <p:spPr>
            <a:xfrm>
              <a:off x="3870960" y="1808480"/>
              <a:ext cx="3952240" cy="3952240"/>
            </a:xfrm>
            <a:custGeom>
              <a:avLst/>
              <a:gdLst>
                <a:gd name="connsiteX0" fmla="*/ 1981200 w 3952240"/>
                <a:gd name="connsiteY0" fmla="*/ 660400 h 3952240"/>
                <a:gd name="connsiteX1" fmla="*/ 660400 w 3952240"/>
                <a:gd name="connsiteY1" fmla="*/ 1981200 h 3952240"/>
                <a:gd name="connsiteX2" fmla="*/ 1981200 w 3952240"/>
                <a:gd name="connsiteY2" fmla="*/ 3302000 h 3952240"/>
                <a:gd name="connsiteX3" fmla="*/ 3302000 w 3952240"/>
                <a:gd name="connsiteY3" fmla="*/ 1981200 h 3952240"/>
                <a:gd name="connsiteX4" fmla="*/ 1981200 w 3952240"/>
                <a:gd name="connsiteY4" fmla="*/ 660400 h 3952240"/>
                <a:gd name="connsiteX5" fmla="*/ 1976120 w 3952240"/>
                <a:gd name="connsiteY5" fmla="*/ 0 h 3952240"/>
                <a:gd name="connsiteX6" fmla="*/ 3952240 w 3952240"/>
                <a:gd name="connsiteY6" fmla="*/ 1976120 h 3952240"/>
                <a:gd name="connsiteX7" fmla="*/ 1976120 w 3952240"/>
                <a:gd name="connsiteY7" fmla="*/ 3952240 h 3952240"/>
                <a:gd name="connsiteX8" fmla="*/ 0 w 3952240"/>
                <a:gd name="connsiteY8" fmla="*/ 1976120 h 3952240"/>
                <a:gd name="connsiteX9" fmla="*/ 1976120 w 3952240"/>
                <a:gd name="connsiteY9" fmla="*/ 0 h 395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2240" h="3952240">
                  <a:moveTo>
                    <a:pt x="1981200" y="660400"/>
                  </a:moveTo>
                  <a:cubicBezTo>
                    <a:pt x="1251742" y="660400"/>
                    <a:pt x="660400" y="1251742"/>
                    <a:pt x="660400" y="1981200"/>
                  </a:cubicBezTo>
                  <a:cubicBezTo>
                    <a:pt x="660400" y="2710658"/>
                    <a:pt x="1251742" y="3302000"/>
                    <a:pt x="1981200" y="3302000"/>
                  </a:cubicBezTo>
                  <a:cubicBezTo>
                    <a:pt x="2710658" y="3302000"/>
                    <a:pt x="3302000" y="2710658"/>
                    <a:pt x="3302000" y="1981200"/>
                  </a:cubicBezTo>
                  <a:cubicBezTo>
                    <a:pt x="3302000" y="1251742"/>
                    <a:pt x="2710658" y="660400"/>
                    <a:pt x="1981200" y="660400"/>
                  </a:cubicBezTo>
                  <a:close/>
                  <a:moveTo>
                    <a:pt x="1976120" y="0"/>
                  </a:moveTo>
                  <a:cubicBezTo>
                    <a:pt x="3067501" y="0"/>
                    <a:pt x="3952240" y="884739"/>
                    <a:pt x="3952240" y="1976120"/>
                  </a:cubicBezTo>
                  <a:cubicBezTo>
                    <a:pt x="3952240" y="3067501"/>
                    <a:pt x="3067501" y="3952240"/>
                    <a:pt x="1976120" y="3952240"/>
                  </a:cubicBezTo>
                  <a:cubicBezTo>
                    <a:pt x="884739" y="3952240"/>
                    <a:pt x="0" y="3067501"/>
                    <a:pt x="0" y="1976120"/>
                  </a:cubicBezTo>
                  <a:cubicBezTo>
                    <a:pt x="0" y="884739"/>
                    <a:pt x="884739" y="0"/>
                    <a:pt x="197612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EDE1022B-369D-6AF6-0FD2-719954B2A21E}"/>
                </a:ext>
              </a:extLst>
            </p:cNvPr>
            <p:cNvSpPr/>
            <p:nvPr/>
          </p:nvSpPr>
          <p:spPr>
            <a:xfrm>
              <a:off x="5414919" y="1737012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91308540-D05F-6D5D-1F68-A7AD9A2854A0}"/>
                </a:ext>
              </a:extLst>
            </p:cNvPr>
            <p:cNvSpPr/>
            <p:nvPr/>
          </p:nvSpPr>
          <p:spPr>
            <a:xfrm flipH="1">
              <a:off x="5414919" y="4949869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2B7D8A9-4C02-7E8A-39F4-5A6673EC05B9}"/>
                </a:ext>
              </a:extLst>
            </p:cNvPr>
            <p:cNvSpPr/>
            <p:nvPr/>
          </p:nvSpPr>
          <p:spPr>
            <a:xfrm rot="16200000" flipH="1">
              <a:off x="7031160" y="3343441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EB39D3C-B198-0496-37D5-A7EF2FE5BBF1}"/>
                </a:ext>
              </a:extLst>
            </p:cNvPr>
            <p:cNvSpPr/>
            <p:nvPr/>
          </p:nvSpPr>
          <p:spPr>
            <a:xfrm rot="5400000" flipH="1" flipV="1">
              <a:off x="3798677" y="3343441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55529BA-DB5D-D944-66B3-AC246E1257EF}"/>
              </a:ext>
            </a:extLst>
          </p:cNvPr>
          <p:cNvSpPr txBox="1"/>
          <p:nvPr/>
        </p:nvSpPr>
        <p:spPr>
          <a:xfrm>
            <a:off x="4932250" y="2512874"/>
            <a:ext cx="243245" cy="5161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1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0A4DE-BDE2-7C2D-C511-4CDC78CA78CD}"/>
              </a:ext>
            </a:extLst>
          </p:cNvPr>
          <p:cNvSpPr txBox="1"/>
          <p:nvPr/>
        </p:nvSpPr>
        <p:spPr>
          <a:xfrm>
            <a:off x="4786314" y="4123801"/>
            <a:ext cx="325452" cy="5161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EEAD6-8A26-96B4-B93B-0E7383442D61}"/>
              </a:ext>
            </a:extLst>
          </p:cNvPr>
          <p:cNvSpPr txBox="1"/>
          <p:nvPr/>
        </p:nvSpPr>
        <p:spPr>
          <a:xfrm>
            <a:off x="6525896" y="4212570"/>
            <a:ext cx="325452" cy="5161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3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B320C-20E9-E57A-FDCA-2BAB53BF8044}"/>
              </a:ext>
            </a:extLst>
          </p:cNvPr>
          <p:cNvSpPr txBox="1"/>
          <p:nvPr/>
        </p:nvSpPr>
        <p:spPr>
          <a:xfrm>
            <a:off x="6600102" y="2552151"/>
            <a:ext cx="3254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rgbClr val="299CAB"/>
                </a:solidFill>
              </a:rPr>
              <a:t>4</a:t>
            </a:r>
            <a:endParaRPr lang="en-ID" sz="3200" b="1" dirty="0">
              <a:solidFill>
                <a:srgbClr val="299CA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C9B720-2C15-FA65-E532-D288AEBBB2ED}"/>
              </a:ext>
            </a:extLst>
          </p:cNvPr>
          <p:cNvSpPr txBox="1"/>
          <p:nvPr/>
        </p:nvSpPr>
        <p:spPr>
          <a:xfrm>
            <a:off x="228958" y="1458595"/>
            <a:ext cx="403823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Tahu </a:t>
            </a:r>
            <a:r>
              <a:rPr lang="en-ID" sz="20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Jenis-Jenis</a:t>
            </a:r>
            <a:r>
              <a:rPr lang="en-ID" sz="20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PHP </a:t>
            </a:r>
            <a:r>
              <a:rPr lang="en-ID" sz="20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Pahami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antarmuka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diberikan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PHP.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implicasinya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sendiri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operasional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dipertimbangkan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AEDE-202E-EC2A-B788-795CC7BC2160}"/>
              </a:ext>
            </a:extLst>
          </p:cNvPr>
          <p:cNvSpPr txBox="1"/>
          <p:nvPr/>
        </p:nvSpPr>
        <p:spPr>
          <a:xfrm>
            <a:off x="132492" y="4207188"/>
            <a:ext cx="43781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Debugging dan Solusi Error :</a:t>
            </a:r>
          </a:p>
          <a:p>
            <a:pPr algn="just"/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Belajar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teknik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debugging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efektif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mengidentifikasi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menyelesaikan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PHP.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termasuk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perintah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php_errors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log file,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extensions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Xdebug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24723D-550D-DB40-47B6-17A7ECD4EAF4}"/>
              </a:ext>
            </a:extLst>
          </p:cNvPr>
          <p:cNvSpPr txBox="1"/>
          <p:nvPr/>
        </p:nvSpPr>
        <p:spPr>
          <a:xfrm>
            <a:off x="12677227" y="1458595"/>
            <a:ext cx="4516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Prevencsi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Menyediakan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strategi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konsisten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mencegah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tersebar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web.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uji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PHPUnit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PHP-CS-Fixer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membantu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menjaga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kualitas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mencegat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D2887-EEE3-0064-6EE3-65D251BCB54A}"/>
              </a:ext>
            </a:extLst>
          </p:cNvPr>
          <p:cNvSpPr txBox="1"/>
          <p:nvPr/>
        </p:nvSpPr>
        <p:spPr>
          <a:xfrm>
            <a:off x="7341054" y="4136068"/>
            <a:ext cx="468375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Pembelajaran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Pengembangan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algn="just"/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yang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peluang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mempelajari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mengembangkan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keterampilan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pengelolaan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teknologi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mengumpulkan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dan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menganalisis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yang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sering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mengambil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tindakan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mengurangi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masa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mendatang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F744D6-D811-5FF0-79BC-64599E995299}"/>
              </a:ext>
            </a:extLst>
          </p:cNvPr>
          <p:cNvCxnSpPr/>
          <p:nvPr/>
        </p:nvCxnSpPr>
        <p:spPr>
          <a:xfrm>
            <a:off x="444500" y="3657600"/>
            <a:ext cx="32639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8C4C86-E6F7-78F9-BA88-2BB222991989}"/>
              </a:ext>
            </a:extLst>
          </p:cNvPr>
          <p:cNvCxnSpPr/>
          <p:nvPr/>
        </p:nvCxnSpPr>
        <p:spPr>
          <a:xfrm>
            <a:off x="8166100" y="3616960"/>
            <a:ext cx="32639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F97856-DA3D-D705-B2F5-DC1E8364D733}"/>
              </a:ext>
            </a:extLst>
          </p:cNvPr>
          <p:cNvCxnSpPr>
            <a:cxnSpLocks/>
          </p:cNvCxnSpPr>
          <p:nvPr/>
        </p:nvCxnSpPr>
        <p:spPr>
          <a:xfrm flipV="1">
            <a:off x="5844170" y="1574800"/>
            <a:ext cx="0" cy="315599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34CE36-79AB-640E-EFC9-80B606A3F0A6}"/>
              </a:ext>
            </a:extLst>
          </p:cNvPr>
          <p:cNvCxnSpPr>
            <a:cxnSpLocks/>
          </p:cNvCxnSpPr>
          <p:nvPr/>
        </p:nvCxnSpPr>
        <p:spPr>
          <a:xfrm flipV="1">
            <a:off x="5722250" y="5595115"/>
            <a:ext cx="0" cy="315599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inking Face Emoji">
                <a:extLst>
                  <a:ext uri="{FF2B5EF4-FFF2-40B4-BE49-F238E27FC236}">
                    <a16:creationId xmlns:a16="http://schemas.microsoft.com/office/drawing/2014/main" id="{77A0949C-E31A-51C6-5267-7A441A365E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1597478"/>
                  </p:ext>
                </p:extLst>
              </p:nvPr>
            </p:nvGraphicFramePr>
            <p:xfrm>
              <a:off x="5118646" y="2768909"/>
              <a:ext cx="1388306" cy="16355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88306" cy="1635540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865900" ay="2143958" az="51282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772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inking Face Emoji">
                <a:extLst>
                  <a:ext uri="{FF2B5EF4-FFF2-40B4-BE49-F238E27FC236}">
                    <a16:creationId xmlns:a16="http://schemas.microsoft.com/office/drawing/2014/main" id="{77A0949C-E31A-51C6-5267-7A441A365E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8646" y="2768909"/>
                <a:ext cx="1388306" cy="16355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105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0499-C550-0E07-AB09-96E50902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 1 : Strategi </a:t>
            </a:r>
            <a:r>
              <a:rPr lang="en-US" dirty="0" err="1"/>
              <a:t>Mencegah</a:t>
            </a:r>
            <a:r>
              <a:rPr lang="en-US" dirty="0"/>
              <a:t> Error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E9F1F0-E7E8-2C6C-C69E-3DBEBC23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DA6786-7878-4A77-7672-4C3CDBE92560}"/>
              </a:ext>
            </a:extLst>
          </p:cNvPr>
          <p:cNvGrpSpPr/>
          <p:nvPr/>
        </p:nvGrpSpPr>
        <p:grpSpPr>
          <a:xfrm>
            <a:off x="4345412" y="2166923"/>
            <a:ext cx="2995642" cy="2981354"/>
            <a:chOff x="3789678" y="1737012"/>
            <a:chExt cx="4114802" cy="409517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345786C-8646-B620-C2A1-5BAA9AA98F86}"/>
                </a:ext>
              </a:extLst>
            </p:cNvPr>
            <p:cNvSpPr/>
            <p:nvPr/>
          </p:nvSpPr>
          <p:spPr>
            <a:xfrm>
              <a:off x="3870960" y="1808480"/>
              <a:ext cx="3952240" cy="3952240"/>
            </a:xfrm>
            <a:custGeom>
              <a:avLst/>
              <a:gdLst>
                <a:gd name="connsiteX0" fmla="*/ 1981200 w 3952240"/>
                <a:gd name="connsiteY0" fmla="*/ 660400 h 3952240"/>
                <a:gd name="connsiteX1" fmla="*/ 660400 w 3952240"/>
                <a:gd name="connsiteY1" fmla="*/ 1981200 h 3952240"/>
                <a:gd name="connsiteX2" fmla="*/ 1981200 w 3952240"/>
                <a:gd name="connsiteY2" fmla="*/ 3302000 h 3952240"/>
                <a:gd name="connsiteX3" fmla="*/ 3302000 w 3952240"/>
                <a:gd name="connsiteY3" fmla="*/ 1981200 h 3952240"/>
                <a:gd name="connsiteX4" fmla="*/ 1981200 w 3952240"/>
                <a:gd name="connsiteY4" fmla="*/ 660400 h 3952240"/>
                <a:gd name="connsiteX5" fmla="*/ 1976120 w 3952240"/>
                <a:gd name="connsiteY5" fmla="*/ 0 h 3952240"/>
                <a:gd name="connsiteX6" fmla="*/ 3952240 w 3952240"/>
                <a:gd name="connsiteY6" fmla="*/ 1976120 h 3952240"/>
                <a:gd name="connsiteX7" fmla="*/ 1976120 w 3952240"/>
                <a:gd name="connsiteY7" fmla="*/ 3952240 h 3952240"/>
                <a:gd name="connsiteX8" fmla="*/ 0 w 3952240"/>
                <a:gd name="connsiteY8" fmla="*/ 1976120 h 3952240"/>
                <a:gd name="connsiteX9" fmla="*/ 1976120 w 3952240"/>
                <a:gd name="connsiteY9" fmla="*/ 0 h 3952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2240" h="3952240">
                  <a:moveTo>
                    <a:pt x="1981200" y="660400"/>
                  </a:moveTo>
                  <a:cubicBezTo>
                    <a:pt x="1251742" y="660400"/>
                    <a:pt x="660400" y="1251742"/>
                    <a:pt x="660400" y="1981200"/>
                  </a:cubicBezTo>
                  <a:cubicBezTo>
                    <a:pt x="660400" y="2710658"/>
                    <a:pt x="1251742" y="3302000"/>
                    <a:pt x="1981200" y="3302000"/>
                  </a:cubicBezTo>
                  <a:cubicBezTo>
                    <a:pt x="2710658" y="3302000"/>
                    <a:pt x="3302000" y="2710658"/>
                    <a:pt x="3302000" y="1981200"/>
                  </a:cubicBezTo>
                  <a:cubicBezTo>
                    <a:pt x="3302000" y="1251742"/>
                    <a:pt x="2710658" y="660400"/>
                    <a:pt x="1981200" y="660400"/>
                  </a:cubicBezTo>
                  <a:close/>
                  <a:moveTo>
                    <a:pt x="1976120" y="0"/>
                  </a:moveTo>
                  <a:cubicBezTo>
                    <a:pt x="3067501" y="0"/>
                    <a:pt x="3952240" y="884739"/>
                    <a:pt x="3952240" y="1976120"/>
                  </a:cubicBezTo>
                  <a:cubicBezTo>
                    <a:pt x="3952240" y="3067501"/>
                    <a:pt x="3067501" y="3952240"/>
                    <a:pt x="1976120" y="3952240"/>
                  </a:cubicBezTo>
                  <a:cubicBezTo>
                    <a:pt x="884739" y="3952240"/>
                    <a:pt x="0" y="3067501"/>
                    <a:pt x="0" y="1976120"/>
                  </a:cubicBezTo>
                  <a:cubicBezTo>
                    <a:pt x="0" y="884739"/>
                    <a:pt x="884739" y="0"/>
                    <a:pt x="197612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EDE1022B-369D-6AF6-0FD2-719954B2A21E}"/>
                </a:ext>
              </a:extLst>
            </p:cNvPr>
            <p:cNvSpPr/>
            <p:nvPr/>
          </p:nvSpPr>
          <p:spPr>
            <a:xfrm>
              <a:off x="5414919" y="1737012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91308540-D05F-6D5D-1F68-A7AD9A2854A0}"/>
                </a:ext>
              </a:extLst>
            </p:cNvPr>
            <p:cNvSpPr/>
            <p:nvPr/>
          </p:nvSpPr>
          <p:spPr>
            <a:xfrm flipH="1">
              <a:off x="5414919" y="4949869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92B7D8A9-4C02-7E8A-39F4-5A6673EC05B9}"/>
                </a:ext>
              </a:extLst>
            </p:cNvPr>
            <p:cNvSpPr/>
            <p:nvPr/>
          </p:nvSpPr>
          <p:spPr>
            <a:xfrm rot="16200000" flipH="1">
              <a:off x="7031160" y="3343441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EB39D3C-B198-0496-37D5-A7EF2FE5BBF1}"/>
                </a:ext>
              </a:extLst>
            </p:cNvPr>
            <p:cNvSpPr/>
            <p:nvPr/>
          </p:nvSpPr>
          <p:spPr>
            <a:xfrm rot="5400000" flipH="1" flipV="1">
              <a:off x="3798677" y="3343441"/>
              <a:ext cx="864322" cy="882319"/>
            </a:xfrm>
            <a:prstGeom prst="chevron">
              <a:avLst/>
            </a:prstGeom>
            <a:solidFill>
              <a:srgbClr val="0033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55529BA-DB5D-D944-66B3-AC246E1257EF}"/>
              </a:ext>
            </a:extLst>
          </p:cNvPr>
          <p:cNvSpPr txBox="1"/>
          <p:nvPr/>
        </p:nvSpPr>
        <p:spPr>
          <a:xfrm>
            <a:off x="4932250" y="2512874"/>
            <a:ext cx="243245" cy="5161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1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0A4DE-BDE2-7C2D-C511-4CDC78CA78CD}"/>
              </a:ext>
            </a:extLst>
          </p:cNvPr>
          <p:cNvSpPr txBox="1"/>
          <p:nvPr/>
        </p:nvSpPr>
        <p:spPr>
          <a:xfrm>
            <a:off x="4786314" y="4123801"/>
            <a:ext cx="325452" cy="5161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9EEAD6-8A26-96B4-B93B-0E7383442D61}"/>
              </a:ext>
            </a:extLst>
          </p:cNvPr>
          <p:cNvSpPr txBox="1"/>
          <p:nvPr/>
        </p:nvSpPr>
        <p:spPr>
          <a:xfrm>
            <a:off x="6525896" y="4212570"/>
            <a:ext cx="325452" cy="5161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3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B320C-20E9-E57A-FDCA-2BAB53BF8044}"/>
              </a:ext>
            </a:extLst>
          </p:cNvPr>
          <p:cNvSpPr txBox="1"/>
          <p:nvPr/>
        </p:nvSpPr>
        <p:spPr>
          <a:xfrm>
            <a:off x="6600102" y="2586448"/>
            <a:ext cx="325452" cy="5161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4</a:t>
            </a:r>
            <a:endParaRPr lang="en-ID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C9B720-2C15-FA65-E532-D288AEBBB2ED}"/>
              </a:ext>
            </a:extLst>
          </p:cNvPr>
          <p:cNvSpPr txBox="1"/>
          <p:nvPr/>
        </p:nvSpPr>
        <p:spPr>
          <a:xfrm>
            <a:off x="228958" y="1458595"/>
            <a:ext cx="4038237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Tahu </a:t>
            </a:r>
            <a:r>
              <a:rPr lang="en-ID" sz="20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Jenis-Jenis</a:t>
            </a:r>
            <a:r>
              <a:rPr lang="en-ID" sz="20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PHP </a:t>
            </a:r>
            <a:r>
              <a:rPr lang="en-ID" sz="20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Pahami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antarmuka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diberikan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PHP.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implicasinya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sendiri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pada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operasional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dipertimbangkan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AEDE-202E-EC2A-B788-795CC7BC2160}"/>
              </a:ext>
            </a:extLst>
          </p:cNvPr>
          <p:cNvSpPr txBox="1"/>
          <p:nvPr/>
        </p:nvSpPr>
        <p:spPr>
          <a:xfrm>
            <a:off x="132492" y="4207188"/>
            <a:ext cx="43781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Debugging dan Solusi Error :</a:t>
            </a:r>
          </a:p>
          <a:p>
            <a:pPr algn="just"/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Belajar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teknik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debugging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efektif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mengidentifikasi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menyelesaikan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PHP.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termasuk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perintah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php_errors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log file,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extensions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Xdebug</a:t>
            </a:r>
            <a:r>
              <a:rPr lang="en-ID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24723D-550D-DB40-47B6-17A7ECD4EAF4}"/>
              </a:ext>
            </a:extLst>
          </p:cNvPr>
          <p:cNvSpPr txBox="1"/>
          <p:nvPr/>
        </p:nvSpPr>
        <p:spPr>
          <a:xfrm>
            <a:off x="7508243" y="1458595"/>
            <a:ext cx="4516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Prevencsi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just"/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Menyediakan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strategi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konsisten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mencegah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tersebar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web.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uji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PHPUnit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PHP-CS-Fixer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membantu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menjaga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kualitas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mencegat</a:t>
            </a:r>
            <a:r>
              <a:rPr lang="en-ID" sz="180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D2887-EEE3-0064-6EE3-65D251BCB54A}"/>
              </a:ext>
            </a:extLst>
          </p:cNvPr>
          <p:cNvSpPr txBox="1"/>
          <p:nvPr/>
        </p:nvSpPr>
        <p:spPr>
          <a:xfrm>
            <a:off x="7341054" y="4136068"/>
            <a:ext cx="468375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Pembelajaran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800" b="1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Pengembangan</a:t>
            </a:r>
            <a:r>
              <a:rPr lang="en-ID" sz="18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algn="just"/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yang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peluang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mempelajari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mengembangkan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keterampilan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pengelolaan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masalah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teknologi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mengumpulkan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 dan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menganalisis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error yang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sering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mengambil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tindakan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mengurangi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 masa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mendatang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F744D6-D811-5FF0-79BC-64599E995299}"/>
              </a:ext>
            </a:extLst>
          </p:cNvPr>
          <p:cNvCxnSpPr/>
          <p:nvPr/>
        </p:nvCxnSpPr>
        <p:spPr>
          <a:xfrm>
            <a:off x="444500" y="3657600"/>
            <a:ext cx="32639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8C4C86-E6F7-78F9-BA88-2BB222991989}"/>
              </a:ext>
            </a:extLst>
          </p:cNvPr>
          <p:cNvCxnSpPr/>
          <p:nvPr/>
        </p:nvCxnSpPr>
        <p:spPr>
          <a:xfrm>
            <a:off x="8166100" y="3616960"/>
            <a:ext cx="32639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9F97856-DA3D-D705-B2F5-DC1E8364D733}"/>
              </a:ext>
            </a:extLst>
          </p:cNvPr>
          <p:cNvCxnSpPr>
            <a:cxnSpLocks/>
          </p:cNvCxnSpPr>
          <p:nvPr/>
        </p:nvCxnSpPr>
        <p:spPr>
          <a:xfrm flipV="1">
            <a:off x="5844170" y="1574800"/>
            <a:ext cx="0" cy="315599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34CE36-79AB-640E-EFC9-80B606A3F0A6}"/>
              </a:ext>
            </a:extLst>
          </p:cNvPr>
          <p:cNvCxnSpPr>
            <a:cxnSpLocks/>
          </p:cNvCxnSpPr>
          <p:nvPr/>
        </p:nvCxnSpPr>
        <p:spPr>
          <a:xfrm flipV="1">
            <a:off x="5722250" y="5595115"/>
            <a:ext cx="0" cy="315599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inking Face Emoji">
                <a:extLst>
                  <a:ext uri="{FF2B5EF4-FFF2-40B4-BE49-F238E27FC236}">
                    <a16:creationId xmlns:a16="http://schemas.microsoft.com/office/drawing/2014/main" id="{FD21881E-6E07-DFEC-F921-C1C25CDB6B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2183411"/>
                  </p:ext>
                </p:extLst>
              </p:nvPr>
            </p:nvGraphicFramePr>
            <p:xfrm>
              <a:off x="5156597" y="2926585"/>
              <a:ext cx="1350268" cy="13502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50268" cy="1350268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-163811" ay="238482" az="-1135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3772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inking Face Emoji">
                <a:extLst>
                  <a:ext uri="{FF2B5EF4-FFF2-40B4-BE49-F238E27FC236}">
                    <a16:creationId xmlns:a16="http://schemas.microsoft.com/office/drawing/2014/main" id="{FD21881E-6E07-DFEC-F921-C1C25CDB6B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6597" y="2926585"/>
                <a:ext cx="1350268" cy="13502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641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0499-C550-0E07-AB09-96E50902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 2 : Strategi </a:t>
            </a:r>
            <a:r>
              <a:rPr lang="en-US" dirty="0" err="1"/>
              <a:t>Mengatasi</a:t>
            </a:r>
            <a:r>
              <a:rPr lang="en-US" dirty="0"/>
              <a:t> Error</a:t>
            </a:r>
            <a:endParaRPr lang="en-ID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275BC5BB-54F7-3CE0-8458-DFE5F0421233}"/>
              </a:ext>
            </a:extLst>
          </p:cNvPr>
          <p:cNvSpPr/>
          <p:nvPr/>
        </p:nvSpPr>
        <p:spPr>
          <a:xfrm rot="5400000">
            <a:off x="345042" y="1760839"/>
            <a:ext cx="904241" cy="410248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AD040-D7B7-6B72-3767-353231F6C548}"/>
              </a:ext>
            </a:extLst>
          </p:cNvPr>
          <p:cNvSpPr/>
          <p:nvPr/>
        </p:nvSpPr>
        <p:spPr>
          <a:xfrm>
            <a:off x="365980" y="1513840"/>
            <a:ext cx="460502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844BAF-7BB6-0AF5-C2B3-9A2EE7D5638F}"/>
              </a:ext>
            </a:extLst>
          </p:cNvPr>
          <p:cNvSpPr txBox="1"/>
          <p:nvPr/>
        </p:nvSpPr>
        <p:spPr>
          <a:xfrm>
            <a:off x="365979" y="1889760"/>
            <a:ext cx="46050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b="1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	</a:t>
            </a:r>
            <a:r>
              <a:rPr lang="en-ID" b="1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Pahami</a:t>
            </a:r>
            <a:r>
              <a:rPr lang="en-ID" b="1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dan </a:t>
            </a:r>
            <a:r>
              <a:rPr lang="en-ID" b="1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Tanggapi</a:t>
            </a:r>
            <a:r>
              <a:rPr lang="en-ID" b="1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Error PHP</a:t>
            </a:r>
          </a:p>
          <a:p>
            <a:pPr algn="just"/>
            <a:endParaRPr lang="en-ID" b="1" i="0" dirty="0">
              <a:solidFill>
                <a:srgbClr val="FFFFFF"/>
              </a:solidFill>
              <a:effectLst/>
              <a:latin typeface="Aptos" panose="020B0004020202020204" pitchFamily="34" charset="0"/>
            </a:endParaRPr>
          </a:p>
          <a:p>
            <a:pPr algn="just"/>
            <a:r>
              <a:rPr lang="en-ID" b="1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Sesuai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dengan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jenis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error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muncul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ambil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tindakan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tepat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untuk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memperbaiki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masalah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memastikan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aplikasi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beroperasi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dengan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stabilitas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tinggi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.</a:t>
            </a: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7AA70BE3-B30D-85F7-1FDC-9CD3BA852EA9}"/>
              </a:ext>
            </a:extLst>
          </p:cNvPr>
          <p:cNvSpPr/>
          <p:nvPr/>
        </p:nvSpPr>
        <p:spPr>
          <a:xfrm rot="5400000">
            <a:off x="6864785" y="3589639"/>
            <a:ext cx="904241" cy="410248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A0747F-97D8-73E2-71F9-69F0E1AB7D2E}"/>
              </a:ext>
            </a:extLst>
          </p:cNvPr>
          <p:cNvSpPr/>
          <p:nvPr/>
        </p:nvSpPr>
        <p:spPr>
          <a:xfrm>
            <a:off x="6885723" y="3342640"/>
            <a:ext cx="460502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A0F52C-33F2-D768-269C-D413A7D148DB}"/>
              </a:ext>
            </a:extLst>
          </p:cNvPr>
          <p:cNvSpPr txBox="1"/>
          <p:nvPr/>
        </p:nvSpPr>
        <p:spPr>
          <a:xfrm>
            <a:off x="6885722" y="3718560"/>
            <a:ext cx="460502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      </a:t>
            </a:r>
            <a:r>
              <a:rPr lang="en-ID" b="1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Aplikasi</a:t>
            </a:r>
            <a:r>
              <a:rPr lang="en-ID" b="1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Debugging dan Solusi</a:t>
            </a:r>
          </a:p>
          <a:p>
            <a:pPr algn="just"/>
            <a:endParaRPr lang="en-ID" b="1" i="0" dirty="0">
              <a:solidFill>
                <a:srgbClr val="FFFFFF"/>
              </a:solidFill>
              <a:effectLst/>
              <a:latin typeface="Aptos" panose="020B0004020202020204" pitchFamily="34" charset="0"/>
            </a:endParaRPr>
          </a:p>
          <a:p>
            <a:pPr algn="just"/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Gunakan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teknik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debugging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alat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yang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efektif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untuk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mengidentifikasi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menyelesaikan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masalah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di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kode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PHP.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Ini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membantu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menjaga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kualitas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aplikasi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dan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memperbaiki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error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sebelum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mereka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menjadi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masalah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lebih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ID" b="0" i="0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besar</a:t>
            </a:r>
            <a:r>
              <a:rPr lang="en-ID" b="0" i="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Traffic Cone">
                <a:extLst>
                  <a:ext uri="{FF2B5EF4-FFF2-40B4-BE49-F238E27FC236}">
                    <a16:creationId xmlns:a16="http://schemas.microsoft.com/office/drawing/2014/main" id="{3AD9ED18-D1CB-0088-6BB6-781B1E5A14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7119557"/>
                  </p:ext>
                </p:extLst>
              </p:nvPr>
            </p:nvGraphicFramePr>
            <p:xfrm>
              <a:off x="2067832" y="3992205"/>
              <a:ext cx="1417048" cy="18756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17048" cy="1875649"/>
                    </a:xfrm>
                    <a:prstGeom prst="rect">
                      <a:avLst/>
                    </a:prstGeom>
                  </am3d:spPr>
                  <am3d:camera>
                    <am3d:pos x="0" y="0" z="771853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5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794204" ay="1028882" az="1049549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93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Traffic Cone">
                <a:extLst>
                  <a:ext uri="{FF2B5EF4-FFF2-40B4-BE49-F238E27FC236}">
                    <a16:creationId xmlns:a16="http://schemas.microsoft.com/office/drawing/2014/main" id="{3AD9ED18-D1CB-0088-6BB6-781B1E5A14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7832" y="3992205"/>
                <a:ext cx="1417048" cy="1875649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Graphic 40" descr="A lightbulb">
            <a:extLst>
              <a:ext uri="{FF2B5EF4-FFF2-40B4-BE49-F238E27FC236}">
                <a16:creationId xmlns:a16="http://schemas.microsoft.com/office/drawing/2014/main" id="{48FD6F93-A919-CB53-D2D6-6491E9035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8943" y="1411118"/>
            <a:ext cx="1860028" cy="18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4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3D266-4597-9FE6-448D-945A2D45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Source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1B6933-91F0-360C-AB00-697C9CDD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3F672-A767-1F60-D761-A675BCDDD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D" sz="14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https://www.codepolitan.com/blog/beberapa-jenis-error-yang-mungkin-kamu-temui-saat-menggunakan-php/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D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https://www.merdeka.com/trending/fungsi-php-dalam-pemrograman-web-yang-canggih-beserta-pengertian-dan-contohnya-kln.html</a:t>
            </a:r>
            <a:endParaRPr lang="en-ID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D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https://www.duniailkom.com/tutorial-belajar-php-fungsi-dan-cara-penulisan-perintah-break-dalam-perulangan-php/</a:t>
            </a:r>
            <a:endParaRPr lang="en-ID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D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https://www.biznetgio.com/news/apa-itu-php</a:t>
            </a:r>
            <a:endParaRPr lang="en-ID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D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https://jagongoding.com/web/php/dasar/logika-percabangan/</a:t>
            </a:r>
            <a:endParaRPr lang="en-ID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D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https://id.wikipedia.org/wiki/Bahasa_pemrograman</a:t>
            </a:r>
            <a:endParaRPr lang="en-ID" sz="14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239387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SEMUANYAAAA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51983-96F5-6AC4-7EF4-749BA5A6A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3" b="90000" l="10000" r="90000">
                        <a14:foregroundMark x1="50714" y1="15556" x2="50714" y2="15556"/>
                        <a14:foregroundMark x1="55476" y1="4444" x2="55476" y2="4444"/>
                        <a14:foregroundMark x1="51667" y1="2963" x2="51667" y2="2963"/>
                        <a14:foregroundMark x1="42619" y1="17778" x2="50000" y2="2593"/>
                        <a14:foregroundMark x1="50000" y1="2593" x2="61832" y2="10025"/>
                        <a14:foregroundMark x1="62548" y1="12246" x2="63374" y2="21500"/>
                        <a14:foregroundMark x1="46429" y1="7407" x2="42857" y2="17037"/>
                        <a14:foregroundMark x1="45952" y1="5926" x2="42381" y2="15185"/>
                        <a14:foregroundMark x1="64476" y1="42711" x2="76190" y2="46296"/>
                        <a14:foregroundMark x1="61667" y1="41852" x2="62814" y2="42203"/>
                        <a14:foregroundMark x1="76190" y1="46296" x2="84524" y2="62963"/>
                        <a14:foregroundMark x1="84524" y1="62963" x2="85952" y2="81111"/>
                        <a14:foregroundMark x1="85952" y1="81111" x2="27619" y2="79630"/>
                        <a14:foregroundMark x1="27619" y1="79630" x2="26606" y2="76068"/>
                        <a14:foregroundMark x1="50000" y1="52222" x2="60952" y2="67778"/>
                        <a14:foregroundMark x1="60952" y1="67778" x2="79762" y2="71852"/>
                        <a14:foregroundMark x1="79762" y1="71852" x2="70000" y2="60741"/>
                        <a14:foregroundMark x1="70000" y1="60741" x2="72857" y2="62963"/>
                        <a14:foregroundMark x1="62857" y1="21852" x2="62619" y2="31481"/>
                        <a14:foregroundMark x1="43095" y1="16296" x2="43810" y2="31111"/>
                        <a14:foregroundMark x1="37857" y1="66296" x2="34656" y2="58681"/>
                        <a14:foregroundMark x1="38571" y1="71481" x2="38095" y2="68148"/>
                        <a14:foregroundMark x1="40714" y1="85185" x2="55476" y2="87778"/>
                        <a14:foregroundMark x1="55476" y1="87778" x2="62857" y2="78889"/>
                        <a14:foregroundMark x1="33333" y1="55185" x2="33333" y2="55185"/>
                        <a14:foregroundMark x1="36429" y1="55556" x2="36429" y2="55556"/>
                        <a14:foregroundMark x1="34286" y1="57778" x2="34286" y2="57778"/>
                        <a14:foregroundMark x1="33571" y1="56667" x2="33571" y2="56667"/>
                        <a14:backgroundMark x1="62381" y1="9630" x2="63095" y2="11852"/>
                        <a14:backgroundMark x1="64125" y1="31571" x2="63333" y2="40370"/>
                        <a14:backgroundMark x1="65000" y1="21852" x2="64989" y2="21979"/>
                        <a14:backgroundMark x1="63333" y1="40370" x2="66190" y2="36667"/>
                        <a14:backgroundMark x1="22381" y1="19259" x2="14048" y2="38889"/>
                        <a14:backgroundMark x1="14048" y1="38889" x2="20952" y2="55926"/>
                        <a14:backgroundMark x1="30775" y1="60453" x2="33810" y2="61852"/>
                        <a14:backgroundMark x1="29743" y1="59978" x2="30382" y2="60272"/>
                        <a14:backgroundMark x1="20952" y1="55926" x2="27369" y2="58883"/>
                        <a14:backgroundMark x1="33810" y1="61852" x2="22619" y2="68889"/>
                        <a14:backgroundMark x1="22619" y1="68889" x2="13571" y2="45556"/>
                        <a14:backgroundMark x1="13571" y1="45556" x2="30952" y2="55185"/>
                        <a14:backgroundMark x1="30952" y1="55185" x2="33152" y2="54045"/>
                        <a14:backgroundMark x1="33571" y1="52593" x2="44762" y2="45926"/>
                        <a14:backgroundMark x1="44762" y1="45926" x2="39762" y2="22222"/>
                        <a14:backgroundMark x1="39762" y1="22222" x2="40238" y2="13333"/>
                        <a14:backgroundMark x1="33810" y1="54444" x2="36429" y2="53704"/>
                        <a14:backgroundMark x1="37381" y1="57037" x2="37381" y2="57037"/>
                        <a14:backgroundMark x1="36190" y1="54815" x2="36190" y2="54815"/>
                        <a14:backgroundMark x1="36667" y1="55926" x2="36667" y2="55926"/>
                        <a14:backgroundMark x1="36667" y1="55926" x2="36667" y2="55926"/>
                        <a14:backgroundMark x1="36667" y1="55926" x2="36667" y2="55926"/>
                        <a14:backgroundMark x1="36429" y1="55926" x2="36429" y2="559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593090" y="4724119"/>
            <a:ext cx="4000500" cy="25717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peech Bubble">
                <a:extLst>
                  <a:ext uri="{FF2B5EF4-FFF2-40B4-BE49-F238E27FC236}">
                    <a16:creationId xmlns:a16="http://schemas.microsoft.com/office/drawing/2014/main" id="{C3156FAA-ECDA-8E67-69B4-7D8106A9DF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2780512"/>
                  </p:ext>
                </p:extLst>
              </p:nvPr>
            </p:nvGraphicFramePr>
            <p:xfrm>
              <a:off x="1649831" y="3429000"/>
              <a:ext cx="2640352" cy="197294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640352" cy="1972946"/>
                    </a:xfrm>
                    <a:prstGeom prst="rect">
                      <a:avLst/>
                    </a:prstGeom>
                  </am3d:spPr>
                  <am3d:camera>
                    <am3d:pos x="0" y="0" z="575943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728" d="1000000"/>
                    <am3d:preTrans dx="-3095123" dy="-121596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00252" ay="-1012652" az="2669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3311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peech Bubble">
                <a:extLst>
                  <a:ext uri="{FF2B5EF4-FFF2-40B4-BE49-F238E27FC236}">
                    <a16:creationId xmlns:a16="http://schemas.microsoft.com/office/drawing/2014/main" id="{C3156FAA-ECDA-8E67-69B4-7D8106A9DF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9831" y="3429000"/>
                <a:ext cx="2640352" cy="197294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121FAB6-85EF-1F3E-1FE8-15BED9E5E0BE}"/>
              </a:ext>
            </a:extLst>
          </p:cNvPr>
          <p:cNvSpPr txBox="1"/>
          <p:nvPr/>
        </p:nvSpPr>
        <p:spPr>
          <a:xfrm rot="21148178">
            <a:off x="2162913" y="3794034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Jangan</a:t>
            </a:r>
            <a:r>
              <a:rPr lang="en-US" b="1" dirty="0"/>
              <a:t> </a:t>
            </a:r>
            <a:r>
              <a:rPr lang="en-US" b="1" dirty="0" err="1"/>
              <a:t>lupa</a:t>
            </a:r>
            <a:r>
              <a:rPr lang="en-US" b="1" dirty="0"/>
              <a:t> </a:t>
            </a:r>
            <a:r>
              <a:rPr lang="en-US" b="1" dirty="0" err="1"/>
              <a:t>Titik</a:t>
            </a:r>
            <a:r>
              <a:rPr lang="en-US" b="1" dirty="0"/>
              <a:t> </a:t>
            </a:r>
            <a:r>
              <a:rPr lang="en-US" b="1" dirty="0" err="1"/>
              <a:t>Koma</a:t>
            </a:r>
            <a:r>
              <a:rPr lang="en-US" b="1" dirty="0"/>
              <a:t> (;)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D6AE-0CBA-4D71-91C7-4ED9F10D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Pengertian</a:t>
            </a:r>
            <a:r>
              <a:rPr lang="en-US" dirty="0"/>
              <a:t> Syntax Error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F8681-4176-FE0B-89B7-0E12F042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F602-B99A-2D39-5172-D5E8C2978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2764757"/>
            <a:ext cx="9339580" cy="4093243"/>
          </a:xfrm>
        </p:spPr>
        <p:txBody>
          <a:bodyPr/>
          <a:lstStyle/>
          <a:p>
            <a:pPr marL="457200" lvl="1" indent="0" algn="just">
              <a:buNone/>
            </a:pPr>
            <a:r>
              <a:rPr lang="en-ID" sz="2000" b="1" i="0" dirty="0">
                <a:effectLst/>
                <a:latin typeface="Nunito" pitchFamily="2" charset="0"/>
              </a:rPr>
              <a:t>     </a:t>
            </a:r>
            <a:r>
              <a:rPr lang="en-ID" sz="2000" b="1" i="0" dirty="0" err="1">
                <a:effectLst/>
                <a:latin typeface="Nunito" pitchFamily="2" charset="0"/>
              </a:rPr>
              <a:t>Kesalahan</a:t>
            </a:r>
            <a:r>
              <a:rPr lang="en-ID" sz="2000" b="1" i="0" dirty="0">
                <a:effectLst/>
                <a:latin typeface="Nunito" pitchFamily="2" charset="0"/>
              </a:rPr>
              <a:t> </a:t>
            </a:r>
            <a:r>
              <a:rPr lang="en-ID" sz="2000" b="1" i="0" dirty="0" err="1">
                <a:effectLst/>
                <a:latin typeface="Nunito" pitchFamily="2" charset="0"/>
              </a:rPr>
              <a:t>sintaksis</a:t>
            </a:r>
            <a:r>
              <a:rPr lang="en-ID" sz="2000" b="0" i="0" dirty="0">
                <a:effectLst/>
                <a:latin typeface="Nunito" pitchFamily="2" charset="0"/>
              </a:rPr>
              <a:t> </a:t>
            </a:r>
            <a:r>
              <a:rPr lang="en-ID" sz="2000" b="0" i="0" dirty="0" err="1">
                <a:effectLst/>
                <a:latin typeface="Nunito" pitchFamily="2" charset="0"/>
              </a:rPr>
              <a:t>adalah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kesalahan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dalam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sintaks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urutan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karakter</a:t>
            </a:r>
            <a:r>
              <a:rPr lang="en-ID" sz="2000" b="0" i="0" dirty="0">
                <a:effectLst/>
                <a:latin typeface="Nunito" pitchFamily="2" charset="0"/>
              </a:rPr>
              <a:t> yang </a:t>
            </a:r>
            <a:r>
              <a:rPr lang="en-ID" sz="2000" b="0" i="0" dirty="0" err="1">
                <a:effectLst/>
                <a:latin typeface="Nunito" pitchFamily="2" charset="0"/>
              </a:rPr>
              <a:t>dimaksudkan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untuk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ditulis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dalam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bahasa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pemrograman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tertentu</a:t>
            </a:r>
            <a:r>
              <a:rPr lang="en-ID" sz="2000" b="0" i="0" dirty="0">
                <a:effectLst/>
                <a:latin typeface="Nunito" pitchFamily="2" charset="0"/>
              </a:rPr>
              <a:t>. </a:t>
            </a:r>
            <a:r>
              <a:rPr lang="en-ID" sz="2000" b="0" i="0" dirty="0" err="1">
                <a:effectLst/>
                <a:latin typeface="Nunito" pitchFamily="2" charset="0"/>
              </a:rPr>
              <a:t>Ini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seperti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kesalahan</a:t>
            </a:r>
            <a:r>
              <a:rPr lang="en-ID" sz="2000" b="0" i="0" dirty="0">
                <a:effectLst/>
                <a:latin typeface="Nunito" pitchFamily="2" charset="0"/>
              </a:rPr>
              <a:t> tata </a:t>
            </a:r>
            <a:r>
              <a:rPr lang="en-ID" sz="2000" b="0" i="0" dirty="0" err="1">
                <a:effectLst/>
                <a:latin typeface="Nunito" pitchFamily="2" charset="0"/>
              </a:rPr>
              <a:t>bahasa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dalam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bahasa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pemrograman</a:t>
            </a:r>
            <a:r>
              <a:rPr lang="en-ID" sz="2000" b="0" i="0" dirty="0">
                <a:effectLst/>
                <a:latin typeface="Nunito" pitchFamily="2" charset="0"/>
              </a:rPr>
              <a:t>. </a:t>
            </a:r>
            <a:r>
              <a:rPr lang="en-ID" sz="2000" b="0" i="0" dirty="0" err="1">
                <a:effectLst/>
                <a:latin typeface="Nunito" pitchFamily="2" charset="0"/>
              </a:rPr>
              <a:t>Kesalahan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ini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terjadi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ketika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kode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tidak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sesuai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dengan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aturan</a:t>
            </a:r>
            <a:r>
              <a:rPr lang="en-ID" sz="2000" b="0" i="0" dirty="0">
                <a:effectLst/>
                <a:latin typeface="Nunito" pitchFamily="2" charset="0"/>
              </a:rPr>
              <a:t> dan tata </a:t>
            </a:r>
            <a:r>
              <a:rPr lang="en-ID" sz="2000" b="0" i="0" dirty="0" err="1">
                <a:effectLst/>
                <a:latin typeface="Nunito" pitchFamily="2" charset="0"/>
              </a:rPr>
              <a:t>bahasa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bahasa</a:t>
            </a:r>
            <a:r>
              <a:rPr lang="en-ID" sz="2000" b="0" i="0" dirty="0">
                <a:effectLst/>
                <a:latin typeface="Nunito" pitchFamily="2" charset="0"/>
              </a:rPr>
              <a:t>. </a:t>
            </a:r>
            <a:r>
              <a:rPr lang="en-ID" sz="2000" b="0" i="0" dirty="0" err="1">
                <a:effectLst/>
                <a:latin typeface="Nunito" pitchFamily="2" charset="0"/>
              </a:rPr>
              <a:t>Kesalahan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sintaks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terdeteksi</a:t>
            </a:r>
            <a:r>
              <a:rPr lang="en-ID" sz="2000" b="0" i="0" dirty="0">
                <a:effectLst/>
                <a:latin typeface="Nunito" pitchFamily="2" charset="0"/>
              </a:rPr>
              <a:t> pada </a:t>
            </a:r>
            <a:r>
              <a:rPr lang="en-ID" sz="2000" b="0" i="0" dirty="0" err="1">
                <a:effectLst/>
                <a:latin typeface="Nunito" pitchFamily="2" charset="0"/>
              </a:rPr>
              <a:t>waktu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kompilasi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400" b="0" i="0" dirty="0" err="1">
                <a:effectLst/>
                <a:latin typeface="Nunito" pitchFamily="2" charset="0"/>
              </a:rPr>
              <a:t>dalam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bahasa</a:t>
            </a:r>
            <a:r>
              <a:rPr lang="en-ID" sz="2000" b="0" i="0" dirty="0">
                <a:effectLst/>
                <a:latin typeface="Nunito" pitchFamily="2" charset="0"/>
              </a:rPr>
              <a:t> yang </a:t>
            </a:r>
            <a:r>
              <a:rPr lang="en-ID" sz="2000" b="0" i="0" dirty="0" err="1">
                <a:effectLst/>
                <a:latin typeface="Nunito" pitchFamily="2" charset="0"/>
              </a:rPr>
              <a:t>dikompilasi</a:t>
            </a:r>
            <a:r>
              <a:rPr lang="en-ID" sz="2000" b="0" i="0" dirty="0">
                <a:effectLst/>
                <a:latin typeface="Nunito" pitchFamily="2" charset="0"/>
              </a:rPr>
              <a:t>, dan </a:t>
            </a:r>
            <a:r>
              <a:rPr lang="en-ID" sz="2000" b="0" i="0" dirty="0" err="1">
                <a:effectLst/>
                <a:latin typeface="Nunito" pitchFamily="2" charset="0"/>
              </a:rPr>
              <a:t>selama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eksekusi</a:t>
            </a:r>
            <a:r>
              <a:rPr lang="en-ID" sz="2000" b="0" i="0" dirty="0">
                <a:effectLst/>
                <a:latin typeface="Nunito" pitchFamily="2" charset="0"/>
              </a:rPr>
              <a:t> program </a:t>
            </a:r>
            <a:r>
              <a:rPr lang="en-ID" sz="2000" b="0" i="0" dirty="0" err="1">
                <a:effectLst/>
                <a:latin typeface="Nunito" pitchFamily="2" charset="0"/>
              </a:rPr>
              <a:t>dalam</a:t>
            </a:r>
            <a:r>
              <a:rPr lang="en-ID" sz="2000" b="0" i="0" dirty="0">
                <a:effectLst/>
                <a:latin typeface="Nunito" pitchFamily="2" charset="0"/>
              </a:rPr>
              <a:t> </a:t>
            </a:r>
            <a:r>
              <a:rPr lang="en-ID" sz="2000" b="0" i="0" dirty="0" err="1">
                <a:effectLst/>
                <a:latin typeface="Nunito" pitchFamily="2" charset="0"/>
              </a:rPr>
              <a:t>bahasa</a:t>
            </a:r>
            <a:r>
              <a:rPr lang="en-ID" sz="2000" b="0" i="0" dirty="0">
                <a:effectLst/>
                <a:latin typeface="Nunito" pitchFamily="2" charset="0"/>
              </a:rPr>
              <a:t> yang </a:t>
            </a:r>
            <a:r>
              <a:rPr lang="en-ID" sz="2000" b="0" i="0" dirty="0" err="1">
                <a:effectLst/>
                <a:latin typeface="Nunito" pitchFamily="2" charset="0"/>
              </a:rPr>
              <a:t>ditafsirkan</a:t>
            </a:r>
            <a:r>
              <a:rPr lang="en-ID" sz="2000" b="0" i="0" dirty="0">
                <a:effectLst/>
                <a:latin typeface="Nunito" pitchFamily="2" charset="0"/>
              </a:rPr>
              <a:t>.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90092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8254-FD34-14A9-C374-AE4A5A763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860" y="548894"/>
            <a:ext cx="11361420" cy="590931"/>
          </a:xfrm>
        </p:spPr>
        <p:txBody>
          <a:bodyPr/>
          <a:lstStyle/>
          <a:p>
            <a:r>
              <a:rPr lang="en-US" sz="3600" dirty="0" err="1"/>
              <a:t>Jenis</a:t>
            </a:r>
            <a:r>
              <a:rPr lang="en-US" sz="3600" dirty="0"/>
              <a:t> – </a:t>
            </a:r>
            <a:r>
              <a:rPr lang="en-US" sz="3600" dirty="0" err="1"/>
              <a:t>jenis</a:t>
            </a:r>
            <a:r>
              <a:rPr lang="en-US" sz="3600" dirty="0"/>
              <a:t> error </a:t>
            </a:r>
            <a:r>
              <a:rPr lang="en-US" sz="3600" dirty="0" err="1"/>
              <a:t>saat</a:t>
            </a:r>
            <a:r>
              <a:rPr lang="en-US" sz="3600" dirty="0"/>
              <a:t> </a:t>
            </a:r>
            <a:r>
              <a:rPr lang="en-US" sz="3600" dirty="0" err="1"/>
              <a:t>menggunakan</a:t>
            </a:r>
            <a:r>
              <a:rPr lang="en-US" sz="3600" dirty="0"/>
              <a:t> PHP</a:t>
            </a:r>
            <a:endParaRPr lang="en-ID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C51D7A-3F4D-780B-030D-6115E0D1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199423-C0C4-84BD-0189-20217062BD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600"/>
            <a:ext cx="7602220" cy="409257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Seperti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bahasa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pemrograman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lainnya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PHP juga punya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mekanisme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penanganan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menampilkan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pesan-pesan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kesalahannya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Paling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jenis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tipe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galat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(error) pada PHP,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diantaranya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200" b="0" i="0" spc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berikut</a:t>
            </a:r>
            <a:r>
              <a:rPr lang="en-ID" sz="2200" b="0" i="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457200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ID" sz="2400" b="0" i="1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Parse Error (Syntax Error)</a:t>
            </a:r>
            <a:endParaRPr lang="en-ID" sz="2400" b="0" i="0" spc="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ID" sz="2400" b="0" i="1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Fatal Error</a:t>
            </a:r>
            <a:endParaRPr lang="en-ID" sz="2400" b="0" i="0" spc="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ID" sz="2400" b="0" i="1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Warning Error</a:t>
            </a:r>
            <a:endParaRPr lang="en-ID" sz="2400" b="0" i="0" spc="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ID" sz="2400" b="0" i="1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undefined variable (Notice Error)</a:t>
            </a:r>
          </a:p>
        </p:txBody>
      </p:sp>
    </p:spTree>
    <p:extLst>
      <p:ext uri="{BB962C8B-B14F-4D97-AF65-F5344CB8AC3E}">
        <p14:creationId xmlns:p14="http://schemas.microsoft.com/office/powerpoint/2010/main" val="3906366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BDA22B-1D76-C621-AA39-E9CA07D5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E176A-D0F1-74D9-1C06-001BBA6C3E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2930" y="1595120"/>
            <a:ext cx="11026140" cy="3637280"/>
          </a:xfrm>
        </p:spPr>
        <p:txBody>
          <a:bodyPr anchor="t"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	Syntax error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adalah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kesalahan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pemrograman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yang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terjadi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karena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struktur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kode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tidak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benar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atau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tidak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sesuai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dengan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aturan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bahasa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pemrograman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PHP. 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Parse error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menghentikan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proses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script .</a:t>
            </a:r>
          </a:p>
          <a:p>
            <a:pPr algn="just">
              <a:lnSpc>
                <a:spcPct val="110000"/>
              </a:lnSpc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Misalnya</a:t>
            </a:r>
            <a:r>
              <a:rPr lang="en-ID" sz="2400" dirty="0">
                <a:solidFill>
                  <a:srgbClr val="FFFFFF"/>
                </a:solidFill>
                <a:latin typeface="Helvetica Neue"/>
              </a:rPr>
              <a:t> :</a:t>
            </a:r>
          </a:p>
          <a:p>
            <a:pPr marL="342900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D" sz="24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2400" dirty="0" err="1">
                <a:solidFill>
                  <a:srgbClr val="FFFFFF"/>
                </a:solidFill>
                <a:latin typeface="Helvetica Neue"/>
              </a:rPr>
              <a:t>L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upa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membuka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atau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menutup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sebuah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blok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dengan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kurung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kurawal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({})</a:t>
            </a:r>
          </a:p>
          <a:p>
            <a:pPr marL="342900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D" sz="2400" dirty="0"/>
              <a:t> </a:t>
            </a:r>
            <a:r>
              <a:rPr lang="en-ID" sz="2400" dirty="0" err="1"/>
              <a:t>Kutipan</a:t>
            </a:r>
            <a:r>
              <a:rPr lang="en-ID" sz="2400" dirty="0"/>
              <a:t> yang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ditutup</a:t>
            </a:r>
            <a:endParaRPr lang="en-ID" sz="2400" dirty="0"/>
          </a:p>
          <a:p>
            <a:pPr marL="342900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D" sz="2400" dirty="0"/>
              <a:t> </a:t>
            </a:r>
            <a:r>
              <a:rPr lang="en-ID" sz="2400" dirty="0" err="1"/>
              <a:t>Kelebihan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kekurangan</a:t>
            </a:r>
            <a:r>
              <a:rPr lang="en-ID" sz="2400" dirty="0"/>
              <a:t> </a:t>
            </a:r>
            <a:r>
              <a:rPr lang="en-ID" sz="2400" dirty="0" err="1"/>
              <a:t>tanda</a:t>
            </a:r>
            <a:r>
              <a:rPr lang="en-ID" sz="2400" dirty="0"/>
              <a:t> </a:t>
            </a:r>
            <a:r>
              <a:rPr lang="en-ID" sz="2400" dirty="0" err="1"/>
              <a:t>kurung</a:t>
            </a:r>
            <a:r>
              <a:rPr lang="en-ID" sz="2400" dirty="0"/>
              <a:t> </a:t>
            </a:r>
            <a:r>
              <a:rPr lang="en-ID" sz="2400" dirty="0" err="1"/>
              <a:t>saat</a:t>
            </a:r>
            <a:r>
              <a:rPr lang="en-ID" sz="2400" dirty="0"/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membuka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atau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menutup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sebuah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2400" b="0" i="0" dirty="0" err="1">
                <a:solidFill>
                  <a:srgbClr val="FFFFFF"/>
                </a:solidFill>
                <a:effectLst/>
                <a:latin typeface="Helvetica Neue"/>
              </a:rPr>
              <a:t>blok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endParaRPr lang="en-ID" sz="2400" dirty="0"/>
          </a:p>
          <a:p>
            <a:pPr marL="342900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D" sz="2400" dirty="0"/>
              <a:t>Kurang </a:t>
            </a:r>
            <a:r>
              <a:rPr lang="en-ID" sz="2400" dirty="0" err="1"/>
              <a:t>titik</a:t>
            </a:r>
            <a:r>
              <a:rPr lang="en-ID" sz="2400" dirty="0"/>
              <a:t> </a:t>
            </a:r>
            <a:r>
              <a:rPr lang="en-ID" sz="2400" dirty="0" err="1"/>
              <a:t>koma</a:t>
            </a:r>
            <a:r>
              <a:rPr lang="en-ID" sz="2400" dirty="0"/>
              <a:t> </a:t>
            </a:r>
            <a:r>
              <a:rPr lang="en-ID" sz="2400" b="0" i="0" dirty="0">
                <a:solidFill>
                  <a:srgbClr val="FFFFFF"/>
                </a:solidFill>
                <a:effectLst/>
                <a:latin typeface="Helvetica Neue"/>
              </a:rPr>
              <a:t>(;)</a:t>
            </a:r>
            <a:endParaRPr lang="en-ID" sz="2400" dirty="0"/>
          </a:p>
          <a:p>
            <a:pPr marL="342900" indent="-3429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ID" sz="24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E2E5DDA-BA72-423D-B18A-8767918E2BA9}"/>
              </a:ext>
            </a:extLst>
          </p:cNvPr>
          <p:cNvSpPr txBox="1">
            <a:spLocks/>
          </p:cNvSpPr>
          <p:nvPr/>
        </p:nvSpPr>
        <p:spPr>
          <a:xfrm>
            <a:off x="379269" y="367145"/>
            <a:ext cx="9226550" cy="8588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Parse errors (syntax errors)</a:t>
            </a:r>
          </a:p>
        </p:txBody>
      </p:sp>
    </p:spTree>
    <p:extLst>
      <p:ext uri="{BB962C8B-B14F-4D97-AF65-F5344CB8AC3E}">
        <p14:creationId xmlns:p14="http://schemas.microsoft.com/office/powerpoint/2010/main" val="412286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B8C29-C68D-3E85-6148-D437C061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E5C527-0E3B-6B58-2058-05205D8E45F0}"/>
              </a:ext>
            </a:extLst>
          </p:cNvPr>
          <p:cNvSpPr txBox="1">
            <a:spLocks/>
          </p:cNvSpPr>
          <p:nvPr/>
        </p:nvSpPr>
        <p:spPr>
          <a:xfrm>
            <a:off x="444500" y="449654"/>
            <a:ext cx="11214100" cy="97872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Contoh</a:t>
            </a:r>
            <a:r>
              <a:rPr lang="en-US" dirty="0"/>
              <a:t> Syntax Error</a:t>
            </a:r>
          </a:p>
          <a:p>
            <a:r>
              <a:rPr lang="en-US" b="0" dirty="0"/>
              <a:t>Syntax Looping if</a:t>
            </a:r>
            <a:endParaRPr lang="en-ID" b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F8FE01-4BA9-B9CB-C7EB-02E6C7A091D3}"/>
              </a:ext>
            </a:extLst>
          </p:cNvPr>
          <p:cNvGrpSpPr/>
          <p:nvPr/>
        </p:nvGrpSpPr>
        <p:grpSpPr>
          <a:xfrm>
            <a:off x="444500" y="1801020"/>
            <a:ext cx="2803755" cy="4051141"/>
            <a:chOff x="1502303" y="1729900"/>
            <a:chExt cx="2803755" cy="4051141"/>
          </a:xfr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851408EB-0587-47F6-2A37-49F12582561E}"/>
                </a:ext>
              </a:extLst>
            </p:cNvPr>
            <p:cNvSpPr/>
            <p:nvPr/>
          </p:nvSpPr>
          <p:spPr>
            <a:xfrm>
              <a:off x="1502303" y="1729900"/>
              <a:ext cx="2803755" cy="83630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ptos" panose="020B0004020202020204" pitchFamily="34" charset="0"/>
                  <a:ea typeface="Calibri" panose="020F0502020204030204" pitchFamily="34" charset="0"/>
                  <a:cs typeface="72 Light" panose="020B0303030000000003" pitchFamily="34" charset="0"/>
                </a:rPr>
                <a:t>SALAH </a:t>
              </a:r>
              <a:r>
                <a:rPr lang="en-US" sz="3600" b="1" dirty="0">
                  <a:solidFill>
                    <a:srgbClr val="FF0000"/>
                  </a:solidFill>
                  <a:latin typeface="Aptos" panose="020B0004020202020204" pitchFamily="34" charset="0"/>
                  <a:ea typeface="Calibri" panose="020F0502020204030204" pitchFamily="34" charset="0"/>
                  <a:cs typeface="72 Light" panose="020B0303030000000003" pitchFamily="34" charset="0"/>
                </a:rPr>
                <a:t>⮽</a:t>
              </a:r>
              <a:endParaRPr lang="en-ID" b="1" dirty="0">
                <a:solidFill>
                  <a:srgbClr val="FF0000"/>
                </a:solidFill>
                <a:latin typeface="Aptos" panose="020B0004020202020204" pitchFamily="34" charset="0"/>
                <a:ea typeface="Calibri" panose="020F0502020204030204" pitchFamily="34" charset="0"/>
                <a:cs typeface="72 Light" panose="020B0303030000000003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1C5DBF-A332-F493-A6B2-B858C9AD4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167"/>
            <a:stretch/>
          </p:blipFill>
          <p:spPr>
            <a:xfrm>
              <a:off x="1502303" y="2553369"/>
              <a:ext cx="2803755" cy="322767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54FDAF-CCA3-7165-26C9-FF3712725E1B}"/>
              </a:ext>
            </a:extLst>
          </p:cNvPr>
          <p:cNvGrpSpPr/>
          <p:nvPr/>
        </p:nvGrpSpPr>
        <p:grpSpPr>
          <a:xfrm>
            <a:off x="3809041" y="1790860"/>
            <a:ext cx="2803755" cy="4079482"/>
            <a:chOff x="7244284" y="1701558"/>
            <a:chExt cx="2803755" cy="4079482"/>
          </a:xfr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grpSpPr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A97A485B-83B7-91AF-8AB5-DA34CFFEF540}"/>
                </a:ext>
              </a:extLst>
            </p:cNvPr>
            <p:cNvSpPr/>
            <p:nvPr/>
          </p:nvSpPr>
          <p:spPr>
            <a:xfrm>
              <a:off x="7244284" y="1701558"/>
              <a:ext cx="2803755" cy="83630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en-ID" sz="1800" dirty="0">
                  <a:solidFill>
                    <a:schemeClr val="tx1"/>
                  </a:solidFill>
                  <a:latin typeface="Aptos" panose="020B0004020202020204" pitchFamily="34" charset="0"/>
                </a:rPr>
                <a:t>BENAR </a:t>
              </a:r>
              <a:r>
                <a:rPr lang="en-ID" sz="3600" dirty="0">
                  <a:solidFill>
                    <a:srgbClr val="00B050"/>
                  </a:solidFill>
                  <a:latin typeface="Aptos" panose="020B0004020202020204" pitchFamily="34" charset="0"/>
                </a:rPr>
                <a:t>☑</a:t>
              </a:r>
              <a:endParaRPr lang="en-ID" sz="1800" dirty="0">
                <a:solidFill>
                  <a:srgbClr val="00B050"/>
                </a:solidFill>
                <a:latin typeface="Aptos" panose="020B0004020202020204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FBFEFC-1F5B-6D92-FAED-4B27BE2D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4284" y="2566204"/>
              <a:ext cx="2803754" cy="3214836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FB24F13-00F8-89C6-D7AA-D32EFF54C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81" y="2136274"/>
            <a:ext cx="4291150" cy="37158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8BB29E-49BB-45CF-862E-CAD23C55C6BF}"/>
              </a:ext>
            </a:extLst>
          </p:cNvPr>
          <p:cNvSpPr txBox="1"/>
          <p:nvPr/>
        </p:nvSpPr>
        <p:spPr>
          <a:xfrm>
            <a:off x="7173581" y="1706880"/>
            <a:ext cx="29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Display_Errors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FA0F620-E780-8DB0-0920-89EAF8EB6A21}"/>
              </a:ext>
            </a:extLst>
          </p:cNvPr>
          <p:cNvSpPr/>
          <p:nvPr/>
        </p:nvSpPr>
        <p:spPr>
          <a:xfrm>
            <a:off x="10267780" y="2804160"/>
            <a:ext cx="540681" cy="5240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316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Fatal error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632460" y="2810147"/>
            <a:ext cx="10619740" cy="823912"/>
          </a:xfrm>
        </p:spPr>
        <p:txBody>
          <a:bodyPr>
            <a:noAutofit/>
          </a:bodyPr>
          <a:lstStyle/>
          <a:p>
            <a:pPr algn="just"/>
            <a:r>
              <a:rPr lang="en-ID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Fatal error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terjadi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ketika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PHP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mengerti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telah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ditulis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namun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diminta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kode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  <a:r>
              <a:rPr lang="en-ID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Fatal error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menghentikan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script. Jika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Kamu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mencoba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mengakses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fungsi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didefinisikan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maka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outputnya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D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fatal error</a:t>
            </a:r>
            <a:r>
              <a:rPr lang="en-ID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 flipV="1">
            <a:off x="11554690" y="6189662"/>
            <a:ext cx="103909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8842-EED2-4FA5-3DC9-C4E483DE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>
                <a:solidFill>
                  <a:srgbClr val="FFFFFF"/>
                </a:solidFill>
                <a:latin typeface="Helvetica Neue"/>
              </a:rPr>
              <a:t>C</a:t>
            </a:r>
            <a:r>
              <a:rPr lang="en-ID" i="0" dirty="0" err="1">
                <a:solidFill>
                  <a:srgbClr val="FFFFFF"/>
                </a:solidFill>
                <a:effectLst/>
                <a:latin typeface="Helvetica Neue"/>
              </a:rPr>
              <a:t>ontoh</a:t>
            </a:r>
            <a:r>
              <a:rPr lang="en-ID" i="0" dirty="0">
                <a:solidFill>
                  <a:srgbClr val="FFFFFF"/>
                </a:solidFill>
                <a:effectLst/>
                <a:latin typeface="Helvetica Neue"/>
              </a:rPr>
              <a:t> Fatal Error dan </a:t>
            </a:r>
            <a:r>
              <a:rPr lang="en-ID" i="0" dirty="0" err="1">
                <a:solidFill>
                  <a:srgbClr val="FFFFFF"/>
                </a:solidFill>
                <a:effectLst/>
                <a:latin typeface="Helvetica Neue"/>
              </a:rPr>
              <a:t>pengertian</a:t>
            </a:r>
            <a:r>
              <a:rPr lang="en-ID" i="0" dirty="0">
                <a:solidFill>
                  <a:srgbClr val="FFFFFF"/>
                </a:solidFill>
                <a:effectLst/>
                <a:latin typeface="Helvetica Neue"/>
              </a:rPr>
              <a:t> masing-masing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38E12-AF4A-4B8C-89C8-B294CE53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41E615-1B5A-8B32-E4E9-54BD336D5BFC}"/>
              </a:ext>
            </a:extLst>
          </p:cNvPr>
          <p:cNvSpPr txBox="1"/>
          <p:nvPr/>
        </p:nvSpPr>
        <p:spPr>
          <a:xfrm>
            <a:off x="322580" y="1696855"/>
            <a:ext cx="4787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D" sz="1600" b="0" i="0" dirty="0">
              <a:solidFill>
                <a:srgbClr val="FFFFFF"/>
              </a:solidFill>
              <a:effectLst/>
              <a:latin typeface="Helvetica Neue"/>
            </a:endParaRPr>
          </a:p>
          <a:p>
            <a:pPr algn="just">
              <a:buFont typeface="+mj-lt"/>
              <a:buAutoNum type="arabicPeriod"/>
            </a:pP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1600" b="1" i="0" dirty="0">
                <a:solidFill>
                  <a:srgbClr val="FFFFFF"/>
                </a:solidFill>
                <a:effectLst/>
                <a:latin typeface="Helvetica Neue"/>
              </a:rPr>
              <a:t>Error Parsing 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: Error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ini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terjadi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ketika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parser PHP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tidak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dapat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membaca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kode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PHP yang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diberikan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. Hal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ini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dapat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disebabkan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oleh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banyak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hal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,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seperti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kode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yang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tidak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valid </a:t>
            </a:r>
            <a:r>
              <a:rPr lang="en-ID" sz="1600" b="0" i="0" dirty="0" err="1">
                <a:solidFill>
                  <a:srgbClr val="FFFFFF"/>
                </a:solidFill>
                <a:effectLst/>
                <a:latin typeface="Helvetica Neue"/>
              </a:rPr>
              <a:t>atau</a:t>
            </a:r>
            <a:r>
              <a:rPr lang="en-ID" sz="1600" b="0" i="0" dirty="0">
                <a:solidFill>
                  <a:srgbClr val="FFFFFF"/>
                </a:solidFill>
                <a:effectLst/>
                <a:latin typeface="Helvetica Neue"/>
              </a:rPr>
              <a:t> format file yang salah.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9E352D-3F0E-C228-3887-DE149447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38" y="3357880"/>
            <a:ext cx="4435042" cy="24301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00849C-D3DA-CBBB-B3CF-52B106198AE5}"/>
              </a:ext>
            </a:extLst>
          </p:cNvPr>
          <p:cNvCxnSpPr/>
          <p:nvPr/>
        </p:nvCxnSpPr>
        <p:spPr>
          <a:xfrm>
            <a:off x="5801360" y="2010205"/>
            <a:ext cx="0" cy="369824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CB4D3A-13EC-5F74-EB62-055D316A00B5}"/>
              </a:ext>
            </a:extLst>
          </p:cNvPr>
          <p:cNvSpPr txBox="1"/>
          <p:nvPr/>
        </p:nvSpPr>
        <p:spPr>
          <a:xfrm>
            <a:off x="6390640" y="1859340"/>
            <a:ext cx="5267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dirty="0">
                <a:solidFill>
                  <a:srgbClr val="FFFFFF"/>
                </a:solidFill>
                <a:latin typeface="Helvetica Neue"/>
              </a:rPr>
              <a:t>2. Error Memory (Memory Error): Error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ini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muncul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ketika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aplikasi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PHP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mengalami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gangguan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pada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pemanggilan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atau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pengelolaan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memori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.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Misalnya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,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ketika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kita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membuat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sebuah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variabel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yang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terlalu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besar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atau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ketika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kita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menggunakan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fungsi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yang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memakan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banyak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 </a:t>
            </a:r>
            <a:r>
              <a:rPr lang="en-ID" sz="1600" dirty="0" err="1">
                <a:solidFill>
                  <a:srgbClr val="FFFFFF"/>
                </a:solidFill>
                <a:latin typeface="Helvetica Neue"/>
              </a:rPr>
              <a:t>memori</a:t>
            </a:r>
            <a:r>
              <a:rPr lang="en-ID" sz="1600" dirty="0">
                <a:solidFill>
                  <a:srgbClr val="FFFFFF"/>
                </a:solidFill>
                <a:latin typeface="Helvetica Neue"/>
              </a:rPr>
              <a:t>.</a:t>
            </a:r>
            <a:endParaRPr lang="en-ID" sz="1600" b="0" i="0" dirty="0">
              <a:solidFill>
                <a:srgbClr val="FFFFFF"/>
              </a:solidFill>
              <a:effectLst/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9B02A-D3FF-1845-866E-84AB69598503}"/>
              </a:ext>
            </a:extLst>
          </p:cNvPr>
          <p:cNvSpPr txBox="1"/>
          <p:nvPr/>
        </p:nvSpPr>
        <p:spPr>
          <a:xfrm>
            <a:off x="675438" y="5788040"/>
            <a:ext cx="32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Tidak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ada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close Tag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php</a:t>
            </a:r>
            <a:endParaRPr lang="en-ID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27739F-93DB-A263-CD4B-EA3FF6498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858" y="3283843"/>
            <a:ext cx="3740342" cy="25782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7F3D3-15D4-3AEA-3C4C-08A41DB39D24}"/>
              </a:ext>
            </a:extLst>
          </p:cNvPr>
          <p:cNvSpPr txBox="1"/>
          <p:nvPr/>
        </p:nvSpPr>
        <p:spPr>
          <a:xfrm>
            <a:off x="7511858" y="5790956"/>
            <a:ext cx="400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Muatan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variable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terlau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besar</a:t>
            </a:r>
            <a:endParaRPr lang="en-ID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51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Warning errors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5114" y="2718173"/>
            <a:ext cx="10425166" cy="1957184"/>
          </a:xfrm>
        </p:spPr>
        <p:txBody>
          <a:bodyPr anchor="ctr"/>
          <a:lstStyle/>
          <a:p>
            <a:pPr algn="just"/>
            <a:r>
              <a:rPr lang="en-ID" sz="20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Warning error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menghentikan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eksekusi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script.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Alasan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D" sz="2000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warning error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yaitu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menyertakan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 yang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mengisikan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parameter yang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pas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memanggil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suatu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fungsi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Misalnya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mengakses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folder yang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tidak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fitur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belum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didukung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versi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PHP yang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gunakan</a:t>
            </a:r>
            <a:r>
              <a:rPr lang="en-ID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endParaRPr lang="en-ID" sz="20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8E6A7D-3BE2-9F56-DFE1-4C3A0A22DB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1187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3B8C29-C68D-3E85-6148-D437C061A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E5C527-0E3B-6B58-2058-05205D8E45F0}"/>
              </a:ext>
            </a:extLst>
          </p:cNvPr>
          <p:cNvSpPr txBox="1">
            <a:spLocks/>
          </p:cNvSpPr>
          <p:nvPr/>
        </p:nvSpPr>
        <p:spPr>
          <a:xfrm>
            <a:off x="444500" y="449654"/>
            <a:ext cx="11214100" cy="9233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Warning errors</a:t>
            </a:r>
          </a:p>
          <a:p>
            <a:r>
              <a:rPr lang="en-US" sz="2800" b="0" dirty="0" err="1"/>
              <a:t>Tidak</a:t>
            </a:r>
            <a:r>
              <a:rPr lang="en-US" sz="2800" b="0" dirty="0"/>
              <a:t> </a:t>
            </a:r>
            <a:r>
              <a:rPr lang="en-US" sz="2800" b="0" dirty="0" err="1"/>
              <a:t>ada</a:t>
            </a:r>
            <a:r>
              <a:rPr lang="en-US" sz="2800" b="0" dirty="0"/>
              <a:t> file yang Bernama </a:t>
            </a:r>
            <a:r>
              <a:rPr lang="en-US" sz="2800" b="0" dirty="0" err="1"/>
              <a:t>soaluts.php</a:t>
            </a:r>
            <a:endParaRPr lang="en-ID" sz="2800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BB29E-49BB-45CF-862E-CAD23C55C6BF}"/>
              </a:ext>
            </a:extLst>
          </p:cNvPr>
          <p:cNvSpPr txBox="1"/>
          <p:nvPr/>
        </p:nvSpPr>
        <p:spPr>
          <a:xfrm>
            <a:off x="7173581" y="1706880"/>
            <a:ext cx="29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Display_Errors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52193-33C1-3EA4-D7B3-40746A4C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35" y="2209012"/>
            <a:ext cx="4291921" cy="2942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448EA-B19A-A69E-5095-328FFCD4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19" y="1833077"/>
            <a:ext cx="4446981" cy="40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38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560</TotalTime>
  <Words>1309</Words>
  <Application>Microsoft Office PowerPoint</Application>
  <PresentationFormat>Widescreen</PresentationFormat>
  <Paragraphs>128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Arial</vt:lpstr>
      <vt:lpstr>Calibri</vt:lpstr>
      <vt:lpstr>Helvetica Neue</vt:lpstr>
      <vt:lpstr>Nunito</vt:lpstr>
      <vt:lpstr>Poppins</vt:lpstr>
      <vt:lpstr>Trade Gothic LT Pro</vt:lpstr>
      <vt:lpstr>Trebuchet MS</vt:lpstr>
      <vt:lpstr>Office Theme</vt:lpstr>
      <vt:lpstr>Galat atau error pada PHP</vt:lpstr>
      <vt:lpstr>Pengertian Syntax Error</vt:lpstr>
      <vt:lpstr>Jenis – jenis error saat menggunakan PHP</vt:lpstr>
      <vt:lpstr>PowerPoint Presentation</vt:lpstr>
      <vt:lpstr>PowerPoint Presentation</vt:lpstr>
      <vt:lpstr>2. Fatal error</vt:lpstr>
      <vt:lpstr>Contoh Fatal Error dan pengertian masing-masing</vt:lpstr>
      <vt:lpstr>3. Warning errors</vt:lpstr>
      <vt:lpstr>PowerPoint Presentation</vt:lpstr>
      <vt:lpstr>4. Error undefined variable </vt:lpstr>
      <vt:lpstr>PowerPoint Presentation</vt:lpstr>
      <vt:lpstr>Kesimpulan 1 : Strategi Mencegah Error</vt:lpstr>
      <vt:lpstr>Kesimpulan 1 : Strategi Mencegah Error</vt:lpstr>
      <vt:lpstr>Kesimpulan 1 : Strategi Mencegah Error</vt:lpstr>
      <vt:lpstr>Kesimpulan 1 : Strategi Mencegah Error</vt:lpstr>
      <vt:lpstr>Kesimpulan 2 : Strategi Mengatasi Error</vt:lpstr>
      <vt:lpstr>Web Source</vt:lpstr>
      <vt:lpstr>Thank You  SEMUANYAAAA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Galat atau error pada PHP</dc:title>
  <dc:creator>lenovo</dc:creator>
  <cp:lastModifiedBy>Ashri Aulia Azzahra</cp:lastModifiedBy>
  <cp:revision>31</cp:revision>
  <dcterms:created xsi:type="dcterms:W3CDTF">2024-03-28T23:45:41Z</dcterms:created>
  <dcterms:modified xsi:type="dcterms:W3CDTF">2024-06-04T04:49:53Z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